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 id="2147483864" r:id="rId2"/>
    <p:sldMasterId id="2147483876" r:id="rId3"/>
    <p:sldMasterId id="2147483888" r:id="rId4"/>
    <p:sldMasterId id="2147483912" r:id="rId5"/>
  </p:sldMasterIdLst>
  <p:notesMasterIdLst>
    <p:notesMasterId r:id="rId48"/>
  </p:notesMasterIdLst>
  <p:sldIdLst>
    <p:sldId id="256" r:id="rId6"/>
    <p:sldId id="258" r:id="rId7"/>
    <p:sldId id="311" r:id="rId8"/>
    <p:sldId id="329" r:id="rId9"/>
    <p:sldId id="316" r:id="rId10"/>
    <p:sldId id="262" r:id="rId11"/>
    <p:sldId id="310" r:id="rId12"/>
    <p:sldId id="313" r:id="rId13"/>
    <p:sldId id="317" r:id="rId14"/>
    <p:sldId id="319" r:id="rId15"/>
    <p:sldId id="318" r:id="rId16"/>
    <p:sldId id="315" r:id="rId17"/>
    <p:sldId id="314" r:id="rId18"/>
    <p:sldId id="321" r:id="rId19"/>
    <p:sldId id="322" r:id="rId20"/>
    <p:sldId id="330" r:id="rId21"/>
    <p:sldId id="331" r:id="rId22"/>
    <p:sldId id="323" r:id="rId23"/>
    <p:sldId id="324" r:id="rId24"/>
    <p:sldId id="275" r:id="rId25"/>
    <p:sldId id="276" r:id="rId26"/>
    <p:sldId id="277" r:id="rId27"/>
    <p:sldId id="325" r:id="rId28"/>
    <p:sldId id="326" r:id="rId29"/>
    <p:sldId id="297" r:id="rId30"/>
    <p:sldId id="299" r:id="rId31"/>
    <p:sldId id="301" r:id="rId32"/>
    <p:sldId id="302" r:id="rId33"/>
    <p:sldId id="303" r:id="rId34"/>
    <p:sldId id="304" r:id="rId35"/>
    <p:sldId id="306" r:id="rId36"/>
    <p:sldId id="308" r:id="rId37"/>
    <p:sldId id="309" r:id="rId38"/>
    <p:sldId id="335" r:id="rId39"/>
    <p:sldId id="332" r:id="rId40"/>
    <p:sldId id="333" r:id="rId41"/>
    <p:sldId id="334" r:id="rId42"/>
    <p:sldId id="337" r:id="rId43"/>
    <p:sldId id="336" r:id="rId44"/>
    <p:sldId id="338" r:id="rId45"/>
    <p:sldId id="339" r:id="rId46"/>
    <p:sldId id="328"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puhLvGs6aQtTNNWHfe8iyg==" hashData="V/rD37pm2GM5phvt9oq5LVD8r5zMFujUebBJMUxVuF78KczWU3qEPamMUiqf6tHEmAjCAJ5AmPuf12Jn9HnMvw=="/>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74" d="100"/>
          <a:sy n="74" d="100"/>
        </p:scale>
        <p:origin x="126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4"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08DE3F-DAA1-4915-BD39-583CF15568B0}" type="datetimeFigureOut">
              <a:rPr lang="en-US" smtClean="0"/>
              <a:pPr/>
              <a:t>7/30/2023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B66379-4BDB-4253-86C6-65FF00EC882C}" type="slidenum">
              <a:rPr lang="en-US" smtClean="0"/>
              <a:pPr/>
              <a:t>‹#›</a:t>
            </a:fld>
            <a:endParaRPr lang="en-US"/>
          </a:p>
        </p:txBody>
      </p:sp>
    </p:spTree>
    <p:extLst>
      <p:ext uri="{BB962C8B-B14F-4D97-AF65-F5344CB8AC3E}">
        <p14:creationId xmlns:p14="http://schemas.microsoft.com/office/powerpoint/2010/main" val="1558138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B66379-4BDB-4253-86C6-65FF00EC882C}" type="slidenum">
              <a:rPr lang="en-US" smtClean="0"/>
              <a:pPr/>
              <a:t>1</a:t>
            </a:fld>
            <a:endParaRPr lang="en-US"/>
          </a:p>
        </p:txBody>
      </p:sp>
    </p:spTree>
    <p:extLst>
      <p:ext uri="{BB962C8B-B14F-4D97-AF65-F5344CB8AC3E}">
        <p14:creationId xmlns:p14="http://schemas.microsoft.com/office/powerpoint/2010/main" val="3091115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Tushant khatiwada has presented</a:t>
            </a:r>
            <a:r>
              <a:rPr lang="en-US" baseline="0" dirty="0" smtClean="0"/>
              <a:t> it...</a:t>
            </a:r>
          </a:p>
        </p:txBody>
      </p:sp>
      <p:sp>
        <p:nvSpPr>
          <p:cNvPr id="4" name="Slide Number Placeholder 3"/>
          <p:cNvSpPr>
            <a:spLocks noGrp="1"/>
          </p:cNvSpPr>
          <p:nvPr>
            <p:ph type="sldNum" sz="quarter" idx="10"/>
          </p:nvPr>
        </p:nvSpPr>
        <p:spPr/>
        <p:txBody>
          <a:bodyPr/>
          <a:lstStyle/>
          <a:p>
            <a:fld id="{CCB66379-4BDB-4253-86C6-65FF00EC882C}" type="slidenum">
              <a:rPr lang="en-US" smtClean="0"/>
              <a:pPr/>
              <a:t>2</a:t>
            </a:fld>
            <a:endParaRPr lang="en-US"/>
          </a:p>
        </p:txBody>
      </p:sp>
    </p:spTree>
    <p:extLst>
      <p:ext uri="{BB962C8B-B14F-4D97-AF65-F5344CB8AC3E}">
        <p14:creationId xmlns:p14="http://schemas.microsoft.com/office/powerpoint/2010/main" val="1694667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AD6BD0FB-F172-40C1-B949-C1DD5CEE00E6}" type="slidenum">
              <a:rPr lang="en-US" smtClean="0"/>
              <a:pPr/>
              <a:t>42</a:t>
            </a:fld>
            <a:endParaRPr lang="en-US" smtClean="0"/>
          </a:p>
        </p:txBody>
      </p:sp>
    </p:spTree>
    <p:extLst>
      <p:ext uri="{BB962C8B-B14F-4D97-AF65-F5344CB8AC3E}">
        <p14:creationId xmlns:p14="http://schemas.microsoft.com/office/powerpoint/2010/main" val="1508348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MY"/>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MY"/>
          </a:p>
        </p:txBody>
      </p:sp>
      <p:sp>
        <p:nvSpPr>
          <p:cNvPr id="4" name="Date Placeholder 3"/>
          <p:cNvSpPr>
            <a:spLocks noGrp="1"/>
          </p:cNvSpPr>
          <p:nvPr>
            <p:ph type="dt" sz="half" idx="10"/>
          </p:nvPr>
        </p:nvSpPr>
        <p:spPr/>
        <p:txBody>
          <a:bodyPr/>
          <a:lstStyle>
            <a:lvl1pPr>
              <a:defRPr/>
            </a:lvl1pPr>
          </a:lstStyle>
          <a:p>
            <a:fld id="{961283F6-A2F1-4E6A-9DE8-EA0C031B6C7F}" type="datetime1">
              <a:rPr lang="en-US" smtClean="0"/>
              <a:t>7/30/2023</a:t>
            </a:fld>
            <a:endParaRPr lang="en-US"/>
          </a:p>
        </p:txBody>
      </p:sp>
      <p:sp>
        <p:nvSpPr>
          <p:cNvPr id="5" name="Footer Placeholder 4"/>
          <p:cNvSpPr>
            <a:spLocks noGrp="1"/>
          </p:cNvSpPr>
          <p:nvPr>
            <p:ph type="ftr" sz="quarter" idx="11"/>
          </p:nvPr>
        </p:nvSpPr>
        <p:spPr/>
        <p:txBody>
          <a:bodyPr/>
          <a:lstStyle>
            <a:lvl1pPr>
              <a:defRPr/>
            </a:lvl1pPr>
          </a:lstStyle>
          <a:p>
            <a:r>
              <a:rPr lang="en-US" smtClean="0"/>
              <a:t>prepared by Jay Narayan Jha</a:t>
            </a:r>
            <a:endParaRPr lang="en-US"/>
          </a:p>
        </p:txBody>
      </p:sp>
      <p:sp>
        <p:nvSpPr>
          <p:cNvPr id="6" name="Slide Number Placeholder 5"/>
          <p:cNvSpPr>
            <a:spLocks noGrp="1"/>
          </p:cNvSpPr>
          <p:nvPr>
            <p:ph type="sldNum" sz="quarter" idx="12"/>
          </p:nvPr>
        </p:nvSpPr>
        <p:spPr/>
        <p:txBody>
          <a:bodyPr/>
          <a:lstStyle>
            <a:lvl1pPr>
              <a:defRPr/>
            </a:lvl1pPr>
          </a:lstStyle>
          <a:p>
            <a:fld id="{3C8D7F02-DCD7-4EB4-81DD-47A33925000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10"/>
          </p:nvPr>
        </p:nvSpPr>
        <p:spPr/>
        <p:txBody>
          <a:bodyPr/>
          <a:lstStyle>
            <a:lvl1pPr>
              <a:defRPr/>
            </a:lvl1pPr>
          </a:lstStyle>
          <a:p>
            <a:fld id="{906790DB-6F55-4C33-93B6-0BAE9D746EDE}" type="datetime1">
              <a:rPr lang="en-US" smtClean="0"/>
              <a:t>7/30/2023</a:t>
            </a:fld>
            <a:endParaRPr lang="en-US"/>
          </a:p>
        </p:txBody>
      </p:sp>
      <p:sp>
        <p:nvSpPr>
          <p:cNvPr id="5" name="Footer Placeholder 4"/>
          <p:cNvSpPr>
            <a:spLocks noGrp="1"/>
          </p:cNvSpPr>
          <p:nvPr>
            <p:ph type="ftr" sz="quarter" idx="11"/>
          </p:nvPr>
        </p:nvSpPr>
        <p:spPr/>
        <p:txBody>
          <a:bodyPr/>
          <a:lstStyle>
            <a:lvl1pPr>
              <a:defRPr/>
            </a:lvl1pPr>
          </a:lstStyle>
          <a:p>
            <a:r>
              <a:rPr lang="en-US" smtClean="0"/>
              <a:t>prepared by Jay Narayan Jha</a:t>
            </a:r>
            <a:endParaRPr lang="en-US"/>
          </a:p>
        </p:txBody>
      </p:sp>
      <p:sp>
        <p:nvSpPr>
          <p:cNvPr id="6" name="Slide Number Placeholder 5"/>
          <p:cNvSpPr>
            <a:spLocks noGrp="1"/>
          </p:cNvSpPr>
          <p:nvPr>
            <p:ph type="sldNum" sz="quarter" idx="12"/>
          </p:nvPr>
        </p:nvSpPr>
        <p:spPr/>
        <p:txBody>
          <a:bodyPr/>
          <a:lstStyle>
            <a:lvl1pPr>
              <a:defRPr/>
            </a:lvl1pPr>
          </a:lstStyle>
          <a:p>
            <a:fld id="{3C8D7F02-DCD7-4EB4-81DD-47A33925000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4419600"/>
            <a:ext cx="2076450" cy="1828800"/>
          </a:xfrm>
        </p:spPr>
        <p:txBody>
          <a:bodyPr vert="eaVert"/>
          <a:lstStyle/>
          <a:p>
            <a:r>
              <a:rPr lang="en-US" smtClean="0"/>
              <a:t>Click to edit Master title style</a:t>
            </a:r>
            <a:endParaRPr lang="en-MY"/>
          </a:p>
        </p:txBody>
      </p:sp>
      <p:sp>
        <p:nvSpPr>
          <p:cNvPr id="3" name="Vertical Text Placeholder 2"/>
          <p:cNvSpPr>
            <a:spLocks noGrp="1"/>
          </p:cNvSpPr>
          <p:nvPr>
            <p:ph type="body" orient="vert" idx="1"/>
          </p:nvPr>
        </p:nvSpPr>
        <p:spPr>
          <a:xfrm>
            <a:off x="381000" y="4419600"/>
            <a:ext cx="6076950" cy="182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10"/>
          </p:nvPr>
        </p:nvSpPr>
        <p:spPr/>
        <p:txBody>
          <a:bodyPr/>
          <a:lstStyle>
            <a:lvl1pPr>
              <a:defRPr/>
            </a:lvl1pPr>
          </a:lstStyle>
          <a:p>
            <a:fld id="{DDEE6EAB-EB9F-4770-B4E1-1FB8B14110B9}" type="datetime1">
              <a:rPr lang="en-US" smtClean="0"/>
              <a:t>7/30/2023</a:t>
            </a:fld>
            <a:endParaRPr lang="en-US"/>
          </a:p>
        </p:txBody>
      </p:sp>
      <p:sp>
        <p:nvSpPr>
          <p:cNvPr id="5" name="Footer Placeholder 4"/>
          <p:cNvSpPr>
            <a:spLocks noGrp="1"/>
          </p:cNvSpPr>
          <p:nvPr>
            <p:ph type="ftr" sz="quarter" idx="11"/>
          </p:nvPr>
        </p:nvSpPr>
        <p:spPr/>
        <p:txBody>
          <a:bodyPr/>
          <a:lstStyle>
            <a:lvl1pPr>
              <a:defRPr/>
            </a:lvl1pPr>
          </a:lstStyle>
          <a:p>
            <a:r>
              <a:rPr lang="en-US" smtClean="0"/>
              <a:t>prepared by Jay Narayan Jha</a:t>
            </a:r>
            <a:endParaRPr lang="en-US"/>
          </a:p>
        </p:txBody>
      </p:sp>
      <p:sp>
        <p:nvSpPr>
          <p:cNvPr id="6" name="Slide Number Placeholder 5"/>
          <p:cNvSpPr>
            <a:spLocks noGrp="1"/>
          </p:cNvSpPr>
          <p:nvPr>
            <p:ph type="sldNum" sz="quarter" idx="12"/>
          </p:nvPr>
        </p:nvSpPr>
        <p:spPr/>
        <p:txBody>
          <a:bodyPr/>
          <a:lstStyle>
            <a:lvl1pPr>
              <a:defRPr/>
            </a:lvl1pPr>
          </a:lstStyle>
          <a:p>
            <a:fld id="{3C8D7F02-DCD7-4EB4-81DD-47A33925000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MY"/>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MY"/>
          </a:p>
        </p:txBody>
      </p:sp>
      <p:sp>
        <p:nvSpPr>
          <p:cNvPr id="4" name="Date Placeholder 3"/>
          <p:cNvSpPr>
            <a:spLocks noGrp="1"/>
          </p:cNvSpPr>
          <p:nvPr>
            <p:ph type="dt" sz="half" idx="10"/>
          </p:nvPr>
        </p:nvSpPr>
        <p:spPr/>
        <p:txBody>
          <a:bodyPr/>
          <a:lstStyle>
            <a:lvl1pPr>
              <a:defRPr/>
            </a:lvl1pPr>
          </a:lstStyle>
          <a:p>
            <a:fld id="{2E16D281-B73F-4466-878D-68485BEFB814}" type="datetime1">
              <a:rPr lang="en-US" smtClean="0"/>
              <a:t>7/30/2023</a:t>
            </a:fld>
            <a:endParaRPr lang="en-MY"/>
          </a:p>
        </p:txBody>
      </p:sp>
      <p:sp>
        <p:nvSpPr>
          <p:cNvPr id="5" name="Footer Placeholder 4"/>
          <p:cNvSpPr>
            <a:spLocks noGrp="1"/>
          </p:cNvSpPr>
          <p:nvPr>
            <p:ph type="ftr" sz="quarter" idx="11"/>
          </p:nvPr>
        </p:nvSpPr>
        <p:spPr/>
        <p:txBody>
          <a:bodyPr/>
          <a:lstStyle>
            <a:lvl1pPr>
              <a:defRPr/>
            </a:lvl1pPr>
          </a:lstStyle>
          <a:p>
            <a:r>
              <a:rPr lang="en-US" smtClean="0"/>
              <a:t>prepared by Jay Narayan Jha</a:t>
            </a:r>
            <a:endParaRPr lang="en-MY"/>
          </a:p>
        </p:txBody>
      </p:sp>
      <p:sp>
        <p:nvSpPr>
          <p:cNvPr id="6" name="Slide Number Placeholder 5"/>
          <p:cNvSpPr>
            <a:spLocks noGrp="1"/>
          </p:cNvSpPr>
          <p:nvPr>
            <p:ph type="sldNum" sz="quarter" idx="12"/>
          </p:nvPr>
        </p:nvSpPr>
        <p:spPr/>
        <p:txBody>
          <a:bodyPr/>
          <a:lstStyle>
            <a:lvl1pPr>
              <a:defRPr/>
            </a:lvl1pPr>
          </a:lstStyle>
          <a:p>
            <a:fld id="{2E0E0B0D-57F8-4082-A30E-8C5B8854C983}" type="slidenum">
              <a:rPr lang="en-MY"/>
              <a:pPr/>
              <a:t>‹#›</a:t>
            </a:fld>
            <a:endParaRPr lang="en-MY"/>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10"/>
          </p:nvPr>
        </p:nvSpPr>
        <p:spPr/>
        <p:txBody>
          <a:bodyPr/>
          <a:lstStyle>
            <a:lvl1pPr>
              <a:defRPr/>
            </a:lvl1pPr>
          </a:lstStyle>
          <a:p>
            <a:fld id="{DBF2F283-7A61-41F4-B49F-CAFB01E61BC2}" type="datetime1">
              <a:rPr lang="en-US" smtClean="0"/>
              <a:t>7/30/2023</a:t>
            </a:fld>
            <a:endParaRPr lang="en-MY"/>
          </a:p>
        </p:txBody>
      </p:sp>
      <p:sp>
        <p:nvSpPr>
          <p:cNvPr id="5" name="Footer Placeholder 4"/>
          <p:cNvSpPr>
            <a:spLocks noGrp="1"/>
          </p:cNvSpPr>
          <p:nvPr>
            <p:ph type="ftr" sz="quarter" idx="11"/>
          </p:nvPr>
        </p:nvSpPr>
        <p:spPr/>
        <p:txBody>
          <a:bodyPr/>
          <a:lstStyle>
            <a:lvl1pPr>
              <a:defRPr/>
            </a:lvl1pPr>
          </a:lstStyle>
          <a:p>
            <a:r>
              <a:rPr lang="en-US" smtClean="0"/>
              <a:t>prepared by Jay Narayan Jha</a:t>
            </a:r>
            <a:endParaRPr lang="en-MY"/>
          </a:p>
        </p:txBody>
      </p:sp>
      <p:sp>
        <p:nvSpPr>
          <p:cNvPr id="6" name="Slide Number Placeholder 5"/>
          <p:cNvSpPr>
            <a:spLocks noGrp="1"/>
          </p:cNvSpPr>
          <p:nvPr>
            <p:ph type="sldNum" sz="quarter" idx="12"/>
          </p:nvPr>
        </p:nvSpPr>
        <p:spPr/>
        <p:txBody>
          <a:bodyPr/>
          <a:lstStyle>
            <a:lvl1pPr>
              <a:defRPr/>
            </a:lvl1pPr>
          </a:lstStyle>
          <a:p>
            <a:fld id="{64C12B96-0F8B-4976-BAA4-4CE39B214DA1}" type="slidenum">
              <a:rPr lang="en-MY"/>
              <a:pPr/>
              <a:t>‹#›</a:t>
            </a:fld>
            <a:endParaRPr lang="en-MY"/>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MY"/>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DBA3E551-9AE4-4E32-9529-6898CBC3A3E1}" type="datetime1">
              <a:rPr lang="en-US" smtClean="0"/>
              <a:t>7/30/2023</a:t>
            </a:fld>
            <a:endParaRPr lang="en-MY"/>
          </a:p>
        </p:txBody>
      </p:sp>
      <p:sp>
        <p:nvSpPr>
          <p:cNvPr id="5" name="Footer Placeholder 4"/>
          <p:cNvSpPr>
            <a:spLocks noGrp="1"/>
          </p:cNvSpPr>
          <p:nvPr>
            <p:ph type="ftr" sz="quarter" idx="11"/>
          </p:nvPr>
        </p:nvSpPr>
        <p:spPr/>
        <p:txBody>
          <a:bodyPr/>
          <a:lstStyle>
            <a:lvl1pPr>
              <a:defRPr/>
            </a:lvl1pPr>
          </a:lstStyle>
          <a:p>
            <a:r>
              <a:rPr lang="en-US" smtClean="0"/>
              <a:t>prepared by Jay Narayan Jha</a:t>
            </a:r>
            <a:endParaRPr lang="en-MY"/>
          </a:p>
        </p:txBody>
      </p:sp>
      <p:sp>
        <p:nvSpPr>
          <p:cNvPr id="6" name="Slide Number Placeholder 5"/>
          <p:cNvSpPr>
            <a:spLocks noGrp="1"/>
          </p:cNvSpPr>
          <p:nvPr>
            <p:ph type="sldNum" sz="quarter" idx="12"/>
          </p:nvPr>
        </p:nvSpPr>
        <p:spPr/>
        <p:txBody>
          <a:bodyPr/>
          <a:lstStyle>
            <a:lvl1pPr>
              <a:defRPr/>
            </a:lvl1pPr>
          </a:lstStyle>
          <a:p>
            <a:fld id="{3C5702C2-321A-4C97-A237-611755A129EC}" type="slidenum">
              <a:rPr lang="en-MY"/>
              <a:pPr/>
              <a:t>‹#›</a:t>
            </a:fld>
            <a:endParaRPr lang="en-MY"/>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Content Placeholder 2"/>
          <p:cNvSpPr>
            <a:spLocks noGrp="1"/>
          </p:cNvSpPr>
          <p:nvPr>
            <p:ph sz="half" idx="1"/>
          </p:nvPr>
        </p:nvSpPr>
        <p:spPr>
          <a:xfrm>
            <a:off x="304800" y="1828800"/>
            <a:ext cx="35433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Content Placeholder 3"/>
          <p:cNvSpPr>
            <a:spLocks noGrp="1"/>
          </p:cNvSpPr>
          <p:nvPr>
            <p:ph sz="half" idx="2"/>
          </p:nvPr>
        </p:nvSpPr>
        <p:spPr>
          <a:xfrm>
            <a:off x="4000500" y="1828800"/>
            <a:ext cx="35433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5" name="Date Placeholder 4"/>
          <p:cNvSpPr>
            <a:spLocks noGrp="1"/>
          </p:cNvSpPr>
          <p:nvPr>
            <p:ph type="dt" sz="half" idx="10"/>
          </p:nvPr>
        </p:nvSpPr>
        <p:spPr/>
        <p:txBody>
          <a:bodyPr/>
          <a:lstStyle>
            <a:lvl1pPr>
              <a:defRPr/>
            </a:lvl1pPr>
          </a:lstStyle>
          <a:p>
            <a:fld id="{1F96EFB2-2E2F-4409-82A5-65FAC988AF53}" type="datetime1">
              <a:rPr lang="en-US" smtClean="0"/>
              <a:t>7/30/2023</a:t>
            </a:fld>
            <a:endParaRPr lang="en-MY"/>
          </a:p>
        </p:txBody>
      </p:sp>
      <p:sp>
        <p:nvSpPr>
          <p:cNvPr id="6" name="Footer Placeholder 5"/>
          <p:cNvSpPr>
            <a:spLocks noGrp="1"/>
          </p:cNvSpPr>
          <p:nvPr>
            <p:ph type="ftr" sz="quarter" idx="11"/>
          </p:nvPr>
        </p:nvSpPr>
        <p:spPr/>
        <p:txBody>
          <a:bodyPr/>
          <a:lstStyle>
            <a:lvl1pPr>
              <a:defRPr/>
            </a:lvl1pPr>
          </a:lstStyle>
          <a:p>
            <a:r>
              <a:rPr lang="en-US" smtClean="0"/>
              <a:t>prepared by Jay Narayan Jha</a:t>
            </a:r>
            <a:endParaRPr lang="en-MY"/>
          </a:p>
        </p:txBody>
      </p:sp>
      <p:sp>
        <p:nvSpPr>
          <p:cNvPr id="7" name="Slide Number Placeholder 6"/>
          <p:cNvSpPr>
            <a:spLocks noGrp="1"/>
          </p:cNvSpPr>
          <p:nvPr>
            <p:ph type="sldNum" sz="quarter" idx="12"/>
          </p:nvPr>
        </p:nvSpPr>
        <p:spPr/>
        <p:txBody>
          <a:bodyPr/>
          <a:lstStyle>
            <a:lvl1pPr>
              <a:defRPr/>
            </a:lvl1pPr>
          </a:lstStyle>
          <a:p>
            <a:fld id="{EFFA673D-CF4F-4077-9602-53780D36015E}" type="slidenum">
              <a:rPr lang="en-MY"/>
              <a:pPr/>
              <a:t>‹#›</a:t>
            </a:fld>
            <a:endParaRPr lang="en-MY"/>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MY"/>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7" name="Date Placeholder 6"/>
          <p:cNvSpPr>
            <a:spLocks noGrp="1"/>
          </p:cNvSpPr>
          <p:nvPr>
            <p:ph type="dt" sz="half" idx="10"/>
          </p:nvPr>
        </p:nvSpPr>
        <p:spPr/>
        <p:txBody>
          <a:bodyPr/>
          <a:lstStyle>
            <a:lvl1pPr>
              <a:defRPr/>
            </a:lvl1pPr>
          </a:lstStyle>
          <a:p>
            <a:fld id="{547AADAF-85EF-48A3-A40F-D694A8F4402E}" type="datetime1">
              <a:rPr lang="en-US" smtClean="0"/>
              <a:t>7/30/2023</a:t>
            </a:fld>
            <a:endParaRPr lang="en-MY"/>
          </a:p>
        </p:txBody>
      </p:sp>
      <p:sp>
        <p:nvSpPr>
          <p:cNvPr id="8" name="Footer Placeholder 7"/>
          <p:cNvSpPr>
            <a:spLocks noGrp="1"/>
          </p:cNvSpPr>
          <p:nvPr>
            <p:ph type="ftr" sz="quarter" idx="11"/>
          </p:nvPr>
        </p:nvSpPr>
        <p:spPr/>
        <p:txBody>
          <a:bodyPr/>
          <a:lstStyle>
            <a:lvl1pPr>
              <a:defRPr/>
            </a:lvl1pPr>
          </a:lstStyle>
          <a:p>
            <a:r>
              <a:rPr lang="en-US" smtClean="0"/>
              <a:t>prepared by Jay Narayan Jha</a:t>
            </a:r>
            <a:endParaRPr lang="en-MY"/>
          </a:p>
        </p:txBody>
      </p:sp>
      <p:sp>
        <p:nvSpPr>
          <p:cNvPr id="9" name="Slide Number Placeholder 8"/>
          <p:cNvSpPr>
            <a:spLocks noGrp="1"/>
          </p:cNvSpPr>
          <p:nvPr>
            <p:ph type="sldNum" sz="quarter" idx="12"/>
          </p:nvPr>
        </p:nvSpPr>
        <p:spPr/>
        <p:txBody>
          <a:bodyPr/>
          <a:lstStyle>
            <a:lvl1pPr>
              <a:defRPr/>
            </a:lvl1pPr>
          </a:lstStyle>
          <a:p>
            <a:fld id="{C694C75C-EFDE-4EF7-A680-68CA03080A9E}" type="slidenum">
              <a:rPr lang="en-MY"/>
              <a:pPr/>
              <a:t>‹#›</a:t>
            </a:fld>
            <a:endParaRPr lang="en-MY"/>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Date Placeholder 2"/>
          <p:cNvSpPr>
            <a:spLocks noGrp="1"/>
          </p:cNvSpPr>
          <p:nvPr>
            <p:ph type="dt" sz="half" idx="10"/>
          </p:nvPr>
        </p:nvSpPr>
        <p:spPr/>
        <p:txBody>
          <a:bodyPr/>
          <a:lstStyle>
            <a:lvl1pPr>
              <a:defRPr/>
            </a:lvl1pPr>
          </a:lstStyle>
          <a:p>
            <a:fld id="{710EBDD7-CFED-44F6-A7E8-12C75A11A7FC}" type="datetime1">
              <a:rPr lang="en-US" smtClean="0"/>
              <a:t>7/30/2023</a:t>
            </a:fld>
            <a:endParaRPr lang="en-MY"/>
          </a:p>
        </p:txBody>
      </p:sp>
      <p:sp>
        <p:nvSpPr>
          <p:cNvPr id="4" name="Footer Placeholder 3"/>
          <p:cNvSpPr>
            <a:spLocks noGrp="1"/>
          </p:cNvSpPr>
          <p:nvPr>
            <p:ph type="ftr" sz="quarter" idx="11"/>
          </p:nvPr>
        </p:nvSpPr>
        <p:spPr/>
        <p:txBody>
          <a:bodyPr/>
          <a:lstStyle>
            <a:lvl1pPr>
              <a:defRPr/>
            </a:lvl1pPr>
          </a:lstStyle>
          <a:p>
            <a:r>
              <a:rPr lang="en-US" smtClean="0"/>
              <a:t>prepared by Jay Narayan Jha</a:t>
            </a:r>
            <a:endParaRPr lang="en-MY"/>
          </a:p>
        </p:txBody>
      </p:sp>
      <p:sp>
        <p:nvSpPr>
          <p:cNvPr id="5" name="Slide Number Placeholder 4"/>
          <p:cNvSpPr>
            <a:spLocks noGrp="1"/>
          </p:cNvSpPr>
          <p:nvPr>
            <p:ph type="sldNum" sz="quarter" idx="12"/>
          </p:nvPr>
        </p:nvSpPr>
        <p:spPr/>
        <p:txBody>
          <a:bodyPr/>
          <a:lstStyle>
            <a:lvl1pPr>
              <a:defRPr/>
            </a:lvl1pPr>
          </a:lstStyle>
          <a:p>
            <a:fld id="{098C17ED-096B-49D6-B6A7-D129490E5333}" type="slidenum">
              <a:rPr lang="en-MY"/>
              <a:pPr/>
              <a:t>‹#›</a:t>
            </a:fld>
            <a:endParaRPr lang="en-MY"/>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7D1809A8-8B9B-4B72-B63D-5F2CDF630629}" type="datetime1">
              <a:rPr lang="en-US" smtClean="0"/>
              <a:t>7/30/2023</a:t>
            </a:fld>
            <a:endParaRPr lang="en-MY"/>
          </a:p>
        </p:txBody>
      </p:sp>
      <p:sp>
        <p:nvSpPr>
          <p:cNvPr id="3" name="Footer Placeholder 2"/>
          <p:cNvSpPr>
            <a:spLocks noGrp="1"/>
          </p:cNvSpPr>
          <p:nvPr>
            <p:ph type="ftr" sz="quarter" idx="11"/>
          </p:nvPr>
        </p:nvSpPr>
        <p:spPr/>
        <p:txBody>
          <a:bodyPr/>
          <a:lstStyle>
            <a:lvl1pPr>
              <a:defRPr/>
            </a:lvl1pPr>
          </a:lstStyle>
          <a:p>
            <a:r>
              <a:rPr lang="en-US" smtClean="0"/>
              <a:t>prepared by Jay Narayan Jha</a:t>
            </a:r>
            <a:endParaRPr lang="en-MY"/>
          </a:p>
        </p:txBody>
      </p:sp>
      <p:sp>
        <p:nvSpPr>
          <p:cNvPr id="4" name="Slide Number Placeholder 3"/>
          <p:cNvSpPr>
            <a:spLocks noGrp="1"/>
          </p:cNvSpPr>
          <p:nvPr>
            <p:ph type="sldNum" sz="quarter" idx="12"/>
          </p:nvPr>
        </p:nvSpPr>
        <p:spPr/>
        <p:txBody>
          <a:bodyPr/>
          <a:lstStyle>
            <a:lvl1pPr>
              <a:defRPr/>
            </a:lvl1pPr>
          </a:lstStyle>
          <a:p>
            <a:fld id="{2274F723-1311-4FDD-8C1E-C43613F41685}" type="slidenum">
              <a:rPr lang="en-MY"/>
              <a:pPr/>
              <a:t>‹#›</a:t>
            </a:fld>
            <a:endParaRPr lang="en-MY"/>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MY"/>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CF2911EE-93DC-4B97-8292-58CB90B61F79}" type="datetime1">
              <a:rPr lang="en-US" smtClean="0"/>
              <a:t>7/30/2023</a:t>
            </a:fld>
            <a:endParaRPr lang="en-MY"/>
          </a:p>
        </p:txBody>
      </p:sp>
      <p:sp>
        <p:nvSpPr>
          <p:cNvPr id="6" name="Footer Placeholder 5"/>
          <p:cNvSpPr>
            <a:spLocks noGrp="1"/>
          </p:cNvSpPr>
          <p:nvPr>
            <p:ph type="ftr" sz="quarter" idx="11"/>
          </p:nvPr>
        </p:nvSpPr>
        <p:spPr/>
        <p:txBody>
          <a:bodyPr/>
          <a:lstStyle>
            <a:lvl1pPr>
              <a:defRPr/>
            </a:lvl1pPr>
          </a:lstStyle>
          <a:p>
            <a:r>
              <a:rPr lang="en-US" smtClean="0"/>
              <a:t>prepared by Jay Narayan Jha</a:t>
            </a:r>
            <a:endParaRPr lang="en-MY"/>
          </a:p>
        </p:txBody>
      </p:sp>
      <p:sp>
        <p:nvSpPr>
          <p:cNvPr id="7" name="Slide Number Placeholder 6"/>
          <p:cNvSpPr>
            <a:spLocks noGrp="1"/>
          </p:cNvSpPr>
          <p:nvPr>
            <p:ph type="sldNum" sz="quarter" idx="12"/>
          </p:nvPr>
        </p:nvSpPr>
        <p:spPr/>
        <p:txBody>
          <a:bodyPr/>
          <a:lstStyle>
            <a:lvl1pPr>
              <a:defRPr/>
            </a:lvl1pPr>
          </a:lstStyle>
          <a:p>
            <a:fld id="{1F53E7CA-1459-41BD-A4E9-28C4F8A00092}" type="slidenum">
              <a:rPr lang="en-MY"/>
              <a:pPr/>
              <a:t>‹#›</a:t>
            </a:fld>
            <a:endParaRPr lang="en-MY"/>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10"/>
          </p:nvPr>
        </p:nvSpPr>
        <p:spPr/>
        <p:txBody>
          <a:bodyPr/>
          <a:lstStyle>
            <a:lvl1pPr>
              <a:defRPr/>
            </a:lvl1pPr>
          </a:lstStyle>
          <a:p>
            <a:fld id="{6E72A65A-BB65-492C-BFBD-F98E62615210}" type="datetime1">
              <a:rPr lang="en-US" smtClean="0"/>
              <a:t>7/30/2023</a:t>
            </a:fld>
            <a:endParaRPr lang="en-US"/>
          </a:p>
        </p:txBody>
      </p:sp>
      <p:sp>
        <p:nvSpPr>
          <p:cNvPr id="5" name="Footer Placeholder 4"/>
          <p:cNvSpPr>
            <a:spLocks noGrp="1"/>
          </p:cNvSpPr>
          <p:nvPr>
            <p:ph type="ftr" sz="quarter" idx="11"/>
          </p:nvPr>
        </p:nvSpPr>
        <p:spPr/>
        <p:txBody>
          <a:bodyPr/>
          <a:lstStyle>
            <a:lvl1pPr>
              <a:defRPr/>
            </a:lvl1pPr>
          </a:lstStyle>
          <a:p>
            <a:r>
              <a:rPr lang="en-US" smtClean="0"/>
              <a:t>prepared by Jay Narayan Jha</a:t>
            </a:r>
            <a:endParaRPr lang="en-US"/>
          </a:p>
        </p:txBody>
      </p:sp>
      <p:sp>
        <p:nvSpPr>
          <p:cNvPr id="6" name="Slide Number Placeholder 5"/>
          <p:cNvSpPr>
            <a:spLocks noGrp="1"/>
          </p:cNvSpPr>
          <p:nvPr>
            <p:ph type="sldNum" sz="quarter" idx="12"/>
          </p:nvPr>
        </p:nvSpPr>
        <p:spPr/>
        <p:txBody>
          <a:bodyPr/>
          <a:lstStyle>
            <a:lvl1pPr>
              <a:defRPr/>
            </a:lvl1pPr>
          </a:lstStyle>
          <a:p>
            <a:fld id="{3C8D7F02-DCD7-4EB4-81DD-47A339250009}"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MY"/>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MY"/>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26E9D6F1-1797-4B09-B03B-0AAF9018B964}" type="datetime1">
              <a:rPr lang="en-US" smtClean="0"/>
              <a:t>7/30/2023</a:t>
            </a:fld>
            <a:endParaRPr lang="en-MY"/>
          </a:p>
        </p:txBody>
      </p:sp>
      <p:sp>
        <p:nvSpPr>
          <p:cNvPr id="6" name="Footer Placeholder 5"/>
          <p:cNvSpPr>
            <a:spLocks noGrp="1"/>
          </p:cNvSpPr>
          <p:nvPr>
            <p:ph type="ftr" sz="quarter" idx="11"/>
          </p:nvPr>
        </p:nvSpPr>
        <p:spPr/>
        <p:txBody>
          <a:bodyPr/>
          <a:lstStyle>
            <a:lvl1pPr>
              <a:defRPr/>
            </a:lvl1pPr>
          </a:lstStyle>
          <a:p>
            <a:r>
              <a:rPr lang="en-US" smtClean="0"/>
              <a:t>prepared by Jay Narayan Jha</a:t>
            </a:r>
            <a:endParaRPr lang="en-MY"/>
          </a:p>
        </p:txBody>
      </p:sp>
      <p:sp>
        <p:nvSpPr>
          <p:cNvPr id="7" name="Slide Number Placeholder 6"/>
          <p:cNvSpPr>
            <a:spLocks noGrp="1"/>
          </p:cNvSpPr>
          <p:nvPr>
            <p:ph type="sldNum" sz="quarter" idx="12"/>
          </p:nvPr>
        </p:nvSpPr>
        <p:spPr/>
        <p:txBody>
          <a:bodyPr/>
          <a:lstStyle>
            <a:lvl1pPr>
              <a:defRPr/>
            </a:lvl1pPr>
          </a:lstStyle>
          <a:p>
            <a:fld id="{299ACE3B-5F14-400C-B1E9-7AA5A3EECB47}" type="slidenum">
              <a:rPr lang="en-MY"/>
              <a:pPr/>
              <a:t>‹#›</a:t>
            </a:fld>
            <a:endParaRPr lang="en-MY"/>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10"/>
          </p:nvPr>
        </p:nvSpPr>
        <p:spPr/>
        <p:txBody>
          <a:bodyPr/>
          <a:lstStyle>
            <a:lvl1pPr>
              <a:defRPr/>
            </a:lvl1pPr>
          </a:lstStyle>
          <a:p>
            <a:fld id="{64C83E8D-D495-4368-BA4A-366314AA7F82}" type="datetime1">
              <a:rPr lang="en-US" smtClean="0"/>
              <a:t>7/30/2023</a:t>
            </a:fld>
            <a:endParaRPr lang="en-MY"/>
          </a:p>
        </p:txBody>
      </p:sp>
      <p:sp>
        <p:nvSpPr>
          <p:cNvPr id="5" name="Footer Placeholder 4"/>
          <p:cNvSpPr>
            <a:spLocks noGrp="1"/>
          </p:cNvSpPr>
          <p:nvPr>
            <p:ph type="ftr" sz="quarter" idx="11"/>
          </p:nvPr>
        </p:nvSpPr>
        <p:spPr/>
        <p:txBody>
          <a:bodyPr/>
          <a:lstStyle>
            <a:lvl1pPr>
              <a:defRPr/>
            </a:lvl1pPr>
          </a:lstStyle>
          <a:p>
            <a:r>
              <a:rPr lang="en-US" smtClean="0"/>
              <a:t>prepared by Jay Narayan Jha</a:t>
            </a:r>
            <a:endParaRPr lang="en-MY"/>
          </a:p>
        </p:txBody>
      </p:sp>
      <p:sp>
        <p:nvSpPr>
          <p:cNvPr id="6" name="Slide Number Placeholder 5"/>
          <p:cNvSpPr>
            <a:spLocks noGrp="1"/>
          </p:cNvSpPr>
          <p:nvPr>
            <p:ph type="sldNum" sz="quarter" idx="12"/>
          </p:nvPr>
        </p:nvSpPr>
        <p:spPr/>
        <p:txBody>
          <a:bodyPr/>
          <a:lstStyle>
            <a:lvl1pPr>
              <a:defRPr/>
            </a:lvl1pPr>
          </a:lstStyle>
          <a:p>
            <a:fld id="{0BAC7E92-9EC1-4BBD-AF03-238AA095AC4F}" type="slidenum">
              <a:rPr lang="en-MY"/>
              <a:pPr/>
              <a:t>‹#›</a:t>
            </a:fld>
            <a:endParaRPr lang="en-MY"/>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34050" y="685800"/>
            <a:ext cx="1809750" cy="5486400"/>
          </a:xfrm>
        </p:spPr>
        <p:txBody>
          <a:bodyPr vert="eaVert"/>
          <a:lstStyle/>
          <a:p>
            <a:r>
              <a:rPr lang="en-US" smtClean="0"/>
              <a:t>Click to edit Master title style</a:t>
            </a:r>
            <a:endParaRPr lang="en-MY"/>
          </a:p>
        </p:txBody>
      </p:sp>
      <p:sp>
        <p:nvSpPr>
          <p:cNvPr id="3" name="Vertical Text Placeholder 2"/>
          <p:cNvSpPr>
            <a:spLocks noGrp="1"/>
          </p:cNvSpPr>
          <p:nvPr>
            <p:ph type="body" orient="vert" idx="1"/>
          </p:nvPr>
        </p:nvSpPr>
        <p:spPr>
          <a:xfrm>
            <a:off x="304800" y="685800"/>
            <a:ext cx="527685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10"/>
          </p:nvPr>
        </p:nvSpPr>
        <p:spPr/>
        <p:txBody>
          <a:bodyPr/>
          <a:lstStyle>
            <a:lvl1pPr>
              <a:defRPr/>
            </a:lvl1pPr>
          </a:lstStyle>
          <a:p>
            <a:fld id="{7B1DD600-C0DA-4B7D-B9C1-F699246B75CF}" type="datetime1">
              <a:rPr lang="en-US" smtClean="0"/>
              <a:t>7/30/2023</a:t>
            </a:fld>
            <a:endParaRPr lang="en-MY"/>
          </a:p>
        </p:txBody>
      </p:sp>
      <p:sp>
        <p:nvSpPr>
          <p:cNvPr id="5" name="Footer Placeholder 4"/>
          <p:cNvSpPr>
            <a:spLocks noGrp="1"/>
          </p:cNvSpPr>
          <p:nvPr>
            <p:ph type="ftr" sz="quarter" idx="11"/>
          </p:nvPr>
        </p:nvSpPr>
        <p:spPr/>
        <p:txBody>
          <a:bodyPr/>
          <a:lstStyle>
            <a:lvl1pPr>
              <a:defRPr/>
            </a:lvl1pPr>
          </a:lstStyle>
          <a:p>
            <a:r>
              <a:rPr lang="en-US" smtClean="0"/>
              <a:t>prepared by Jay Narayan Jha</a:t>
            </a:r>
            <a:endParaRPr lang="en-MY"/>
          </a:p>
        </p:txBody>
      </p:sp>
      <p:sp>
        <p:nvSpPr>
          <p:cNvPr id="6" name="Slide Number Placeholder 5"/>
          <p:cNvSpPr>
            <a:spLocks noGrp="1"/>
          </p:cNvSpPr>
          <p:nvPr>
            <p:ph type="sldNum" sz="quarter" idx="12"/>
          </p:nvPr>
        </p:nvSpPr>
        <p:spPr/>
        <p:txBody>
          <a:bodyPr/>
          <a:lstStyle>
            <a:lvl1pPr>
              <a:defRPr/>
            </a:lvl1pPr>
          </a:lstStyle>
          <a:p>
            <a:fld id="{D6E603E8-EF5F-43B7-B258-4F031439864B}" type="slidenum">
              <a:rPr lang="en-MY"/>
              <a:pPr/>
              <a:t>‹#›</a:t>
            </a:fld>
            <a:endParaRPr lang="en-MY"/>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MY"/>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MY"/>
          </a:p>
        </p:txBody>
      </p:sp>
      <p:sp>
        <p:nvSpPr>
          <p:cNvPr id="4" name="Date Placeholder 3"/>
          <p:cNvSpPr>
            <a:spLocks noGrp="1"/>
          </p:cNvSpPr>
          <p:nvPr>
            <p:ph type="dt" sz="half" idx="10"/>
          </p:nvPr>
        </p:nvSpPr>
        <p:spPr/>
        <p:txBody>
          <a:bodyPr/>
          <a:lstStyle>
            <a:lvl1pPr>
              <a:defRPr/>
            </a:lvl1pPr>
          </a:lstStyle>
          <a:p>
            <a:fld id="{8599620E-985D-432E-9894-84DC128F4AFA}" type="datetime1">
              <a:rPr lang="en-US" smtClean="0"/>
              <a:t>7/30/2023</a:t>
            </a:fld>
            <a:endParaRPr lang="en-MY"/>
          </a:p>
        </p:txBody>
      </p:sp>
      <p:sp>
        <p:nvSpPr>
          <p:cNvPr id="5" name="Footer Placeholder 4"/>
          <p:cNvSpPr>
            <a:spLocks noGrp="1"/>
          </p:cNvSpPr>
          <p:nvPr>
            <p:ph type="ftr" sz="quarter" idx="11"/>
          </p:nvPr>
        </p:nvSpPr>
        <p:spPr/>
        <p:txBody>
          <a:bodyPr/>
          <a:lstStyle>
            <a:lvl1pPr>
              <a:defRPr/>
            </a:lvl1pPr>
          </a:lstStyle>
          <a:p>
            <a:r>
              <a:rPr lang="en-US" smtClean="0"/>
              <a:t>prepared by Jay Narayan Jha</a:t>
            </a:r>
            <a:endParaRPr lang="en-MY"/>
          </a:p>
        </p:txBody>
      </p:sp>
      <p:sp>
        <p:nvSpPr>
          <p:cNvPr id="6" name="Slide Number Placeholder 5"/>
          <p:cNvSpPr>
            <a:spLocks noGrp="1"/>
          </p:cNvSpPr>
          <p:nvPr>
            <p:ph type="sldNum" sz="quarter" idx="12"/>
          </p:nvPr>
        </p:nvSpPr>
        <p:spPr/>
        <p:txBody>
          <a:bodyPr/>
          <a:lstStyle>
            <a:lvl1pPr>
              <a:defRPr/>
            </a:lvl1pPr>
          </a:lstStyle>
          <a:p>
            <a:fld id="{04A50518-EDAB-49D9-8595-63B284436BF3}" type="slidenum">
              <a:rPr lang="en-MY"/>
              <a:pPr/>
              <a:t>‹#›</a:t>
            </a:fld>
            <a:endParaRPr lang="en-MY"/>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10"/>
          </p:nvPr>
        </p:nvSpPr>
        <p:spPr/>
        <p:txBody>
          <a:bodyPr/>
          <a:lstStyle>
            <a:lvl1pPr>
              <a:defRPr/>
            </a:lvl1pPr>
          </a:lstStyle>
          <a:p>
            <a:fld id="{53AA4BA3-FC59-405B-BA20-03F500CFD36C}" type="datetime1">
              <a:rPr lang="en-US" smtClean="0"/>
              <a:t>7/30/2023</a:t>
            </a:fld>
            <a:endParaRPr lang="en-MY"/>
          </a:p>
        </p:txBody>
      </p:sp>
      <p:sp>
        <p:nvSpPr>
          <p:cNvPr id="5" name="Footer Placeholder 4"/>
          <p:cNvSpPr>
            <a:spLocks noGrp="1"/>
          </p:cNvSpPr>
          <p:nvPr>
            <p:ph type="ftr" sz="quarter" idx="11"/>
          </p:nvPr>
        </p:nvSpPr>
        <p:spPr/>
        <p:txBody>
          <a:bodyPr/>
          <a:lstStyle>
            <a:lvl1pPr>
              <a:defRPr/>
            </a:lvl1pPr>
          </a:lstStyle>
          <a:p>
            <a:r>
              <a:rPr lang="en-US" smtClean="0"/>
              <a:t>prepared by Jay Narayan Jha</a:t>
            </a:r>
            <a:endParaRPr lang="en-MY"/>
          </a:p>
        </p:txBody>
      </p:sp>
      <p:sp>
        <p:nvSpPr>
          <p:cNvPr id="6" name="Slide Number Placeholder 5"/>
          <p:cNvSpPr>
            <a:spLocks noGrp="1"/>
          </p:cNvSpPr>
          <p:nvPr>
            <p:ph type="sldNum" sz="quarter" idx="12"/>
          </p:nvPr>
        </p:nvSpPr>
        <p:spPr/>
        <p:txBody>
          <a:bodyPr/>
          <a:lstStyle>
            <a:lvl1pPr>
              <a:defRPr/>
            </a:lvl1pPr>
          </a:lstStyle>
          <a:p>
            <a:fld id="{5F1856A0-B684-4ABE-A3B9-F47B83AA1239}" type="slidenum">
              <a:rPr lang="en-MY"/>
              <a:pPr/>
              <a:t>‹#›</a:t>
            </a:fld>
            <a:endParaRPr lang="en-MY"/>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MY"/>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78B13191-1DB8-4F09-8E60-A7FA1EC8945A}" type="datetime1">
              <a:rPr lang="en-US" smtClean="0"/>
              <a:t>7/30/2023</a:t>
            </a:fld>
            <a:endParaRPr lang="en-MY"/>
          </a:p>
        </p:txBody>
      </p:sp>
      <p:sp>
        <p:nvSpPr>
          <p:cNvPr id="5" name="Footer Placeholder 4"/>
          <p:cNvSpPr>
            <a:spLocks noGrp="1"/>
          </p:cNvSpPr>
          <p:nvPr>
            <p:ph type="ftr" sz="quarter" idx="11"/>
          </p:nvPr>
        </p:nvSpPr>
        <p:spPr/>
        <p:txBody>
          <a:bodyPr/>
          <a:lstStyle>
            <a:lvl1pPr>
              <a:defRPr/>
            </a:lvl1pPr>
          </a:lstStyle>
          <a:p>
            <a:r>
              <a:rPr lang="en-US" smtClean="0"/>
              <a:t>prepared by Jay Narayan Jha</a:t>
            </a:r>
            <a:endParaRPr lang="en-MY"/>
          </a:p>
        </p:txBody>
      </p:sp>
      <p:sp>
        <p:nvSpPr>
          <p:cNvPr id="6" name="Slide Number Placeholder 5"/>
          <p:cNvSpPr>
            <a:spLocks noGrp="1"/>
          </p:cNvSpPr>
          <p:nvPr>
            <p:ph type="sldNum" sz="quarter" idx="12"/>
          </p:nvPr>
        </p:nvSpPr>
        <p:spPr/>
        <p:txBody>
          <a:bodyPr/>
          <a:lstStyle>
            <a:lvl1pPr>
              <a:defRPr/>
            </a:lvl1pPr>
          </a:lstStyle>
          <a:p>
            <a:fld id="{5CB756CA-9A27-4B7D-B759-82F0069E78C5}" type="slidenum">
              <a:rPr lang="en-MY"/>
              <a:pPr/>
              <a:t>‹#›</a:t>
            </a:fld>
            <a:endParaRPr lang="en-MY"/>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Content Placeholder 2"/>
          <p:cNvSpPr>
            <a:spLocks noGrp="1"/>
          </p:cNvSpPr>
          <p:nvPr>
            <p:ph sz="half" idx="1"/>
          </p:nvPr>
        </p:nvSpPr>
        <p:spPr>
          <a:xfrm>
            <a:off x="304800" y="1828800"/>
            <a:ext cx="35433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Content Placeholder 3"/>
          <p:cNvSpPr>
            <a:spLocks noGrp="1"/>
          </p:cNvSpPr>
          <p:nvPr>
            <p:ph sz="half" idx="2"/>
          </p:nvPr>
        </p:nvSpPr>
        <p:spPr>
          <a:xfrm>
            <a:off x="4000500" y="1828800"/>
            <a:ext cx="35433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5" name="Date Placeholder 4"/>
          <p:cNvSpPr>
            <a:spLocks noGrp="1"/>
          </p:cNvSpPr>
          <p:nvPr>
            <p:ph type="dt" sz="half" idx="10"/>
          </p:nvPr>
        </p:nvSpPr>
        <p:spPr/>
        <p:txBody>
          <a:bodyPr/>
          <a:lstStyle>
            <a:lvl1pPr>
              <a:defRPr/>
            </a:lvl1pPr>
          </a:lstStyle>
          <a:p>
            <a:fld id="{A6C471BC-1791-4CE8-B97D-D3AF879D8967}" type="datetime1">
              <a:rPr lang="en-US" smtClean="0"/>
              <a:t>7/30/2023</a:t>
            </a:fld>
            <a:endParaRPr lang="en-MY"/>
          </a:p>
        </p:txBody>
      </p:sp>
      <p:sp>
        <p:nvSpPr>
          <p:cNvPr id="6" name="Footer Placeholder 5"/>
          <p:cNvSpPr>
            <a:spLocks noGrp="1"/>
          </p:cNvSpPr>
          <p:nvPr>
            <p:ph type="ftr" sz="quarter" idx="11"/>
          </p:nvPr>
        </p:nvSpPr>
        <p:spPr/>
        <p:txBody>
          <a:bodyPr/>
          <a:lstStyle>
            <a:lvl1pPr>
              <a:defRPr/>
            </a:lvl1pPr>
          </a:lstStyle>
          <a:p>
            <a:r>
              <a:rPr lang="en-US" smtClean="0"/>
              <a:t>prepared by Jay Narayan Jha</a:t>
            </a:r>
            <a:endParaRPr lang="en-MY"/>
          </a:p>
        </p:txBody>
      </p:sp>
      <p:sp>
        <p:nvSpPr>
          <p:cNvPr id="7" name="Slide Number Placeholder 6"/>
          <p:cNvSpPr>
            <a:spLocks noGrp="1"/>
          </p:cNvSpPr>
          <p:nvPr>
            <p:ph type="sldNum" sz="quarter" idx="12"/>
          </p:nvPr>
        </p:nvSpPr>
        <p:spPr/>
        <p:txBody>
          <a:bodyPr/>
          <a:lstStyle>
            <a:lvl1pPr>
              <a:defRPr/>
            </a:lvl1pPr>
          </a:lstStyle>
          <a:p>
            <a:fld id="{5A165826-6B5C-4E18-B4E8-5A60BAC5685E}" type="slidenum">
              <a:rPr lang="en-MY"/>
              <a:pPr/>
              <a:t>‹#›</a:t>
            </a:fld>
            <a:endParaRPr lang="en-MY"/>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MY"/>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7" name="Date Placeholder 6"/>
          <p:cNvSpPr>
            <a:spLocks noGrp="1"/>
          </p:cNvSpPr>
          <p:nvPr>
            <p:ph type="dt" sz="half" idx="10"/>
          </p:nvPr>
        </p:nvSpPr>
        <p:spPr/>
        <p:txBody>
          <a:bodyPr/>
          <a:lstStyle>
            <a:lvl1pPr>
              <a:defRPr/>
            </a:lvl1pPr>
          </a:lstStyle>
          <a:p>
            <a:fld id="{60F0AA51-C720-4918-AF30-4EFF74977814}" type="datetime1">
              <a:rPr lang="en-US" smtClean="0"/>
              <a:t>7/30/2023</a:t>
            </a:fld>
            <a:endParaRPr lang="en-MY"/>
          </a:p>
        </p:txBody>
      </p:sp>
      <p:sp>
        <p:nvSpPr>
          <p:cNvPr id="8" name="Footer Placeholder 7"/>
          <p:cNvSpPr>
            <a:spLocks noGrp="1"/>
          </p:cNvSpPr>
          <p:nvPr>
            <p:ph type="ftr" sz="quarter" idx="11"/>
          </p:nvPr>
        </p:nvSpPr>
        <p:spPr/>
        <p:txBody>
          <a:bodyPr/>
          <a:lstStyle>
            <a:lvl1pPr>
              <a:defRPr/>
            </a:lvl1pPr>
          </a:lstStyle>
          <a:p>
            <a:r>
              <a:rPr lang="en-US" smtClean="0"/>
              <a:t>prepared by Jay Narayan Jha</a:t>
            </a:r>
            <a:endParaRPr lang="en-MY"/>
          </a:p>
        </p:txBody>
      </p:sp>
      <p:sp>
        <p:nvSpPr>
          <p:cNvPr id="9" name="Slide Number Placeholder 8"/>
          <p:cNvSpPr>
            <a:spLocks noGrp="1"/>
          </p:cNvSpPr>
          <p:nvPr>
            <p:ph type="sldNum" sz="quarter" idx="12"/>
          </p:nvPr>
        </p:nvSpPr>
        <p:spPr/>
        <p:txBody>
          <a:bodyPr/>
          <a:lstStyle>
            <a:lvl1pPr>
              <a:defRPr/>
            </a:lvl1pPr>
          </a:lstStyle>
          <a:p>
            <a:fld id="{C49553CF-0F14-4B63-BA3D-012E806508C3}" type="slidenum">
              <a:rPr lang="en-MY"/>
              <a:pPr/>
              <a:t>‹#›</a:t>
            </a:fld>
            <a:endParaRPr lang="en-MY"/>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Date Placeholder 2"/>
          <p:cNvSpPr>
            <a:spLocks noGrp="1"/>
          </p:cNvSpPr>
          <p:nvPr>
            <p:ph type="dt" sz="half" idx="10"/>
          </p:nvPr>
        </p:nvSpPr>
        <p:spPr/>
        <p:txBody>
          <a:bodyPr/>
          <a:lstStyle>
            <a:lvl1pPr>
              <a:defRPr/>
            </a:lvl1pPr>
          </a:lstStyle>
          <a:p>
            <a:fld id="{C3C83626-A2E1-42B8-8211-98AD81E774ED}" type="datetime1">
              <a:rPr lang="en-US" smtClean="0"/>
              <a:t>7/30/2023</a:t>
            </a:fld>
            <a:endParaRPr lang="en-MY"/>
          </a:p>
        </p:txBody>
      </p:sp>
      <p:sp>
        <p:nvSpPr>
          <p:cNvPr id="4" name="Footer Placeholder 3"/>
          <p:cNvSpPr>
            <a:spLocks noGrp="1"/>
          </p:cNvSpPr>
          <p:nvPr>
            <p:ph type="ftr" sz="quarter" idx="11"/>
          </p:nvPr>
        </p:nvSpPr>
        <p:spPr/>
        <p:txBody>
          <a:bodyPr/>
          <a:lstStyle>
            <a:lvl1pPr>
              <a:defRPr/>
            </a:lvl1pPr>
          </a:lstStyle>
          <a:p>
            <a:r>
              <a:rPr lang="en-US" smtClean="0"/>
              <a:t>prepared by Jay Narayan Jha</a:t>
            </a:r>
            <a:endParaRPr lang="en-MY"/>
          </a:p>
        </p:txBody>
      </p:sp>
      <p:sp>
        <p:nvSpPr>
          <p:cNvPr id="5" name="Slide Number Placeholder 4"/>
          <p:cNvSpPr>
            <a:spLocks noGrp="1"/>
          </p:cNvSpPr>
          <p:nvPr>
            <p:ph type="sldNum" sz="quarter" idx="12"/>
          </p:nvPr>
        </p:nvSpPr>
        <p:spPr/>
        <p:txBody>
          <a:bodyPr/>
          <a:lstStyle>
            <a:lvl1pPr>
              <a:defRPr/>
            </a:lvl1pPr>
          </a:lstStyle>
          <a:p>
            <a:fld id="{6E26E5C9-7303-4DC2-B31E-03922F569AB9}" type="slidenum">
              <a:rPr lang="en-MY"/>
              <a:pPr/>
              <a:t>‹#›</a:t>
            </a:fld>
            <a:endParaRPr lang="en-MY"/>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4E6D3A4B-B53A-46E7-804C-7CA93D517CA5}" type="datetime1">
              <a:rPr lang="en-US" smtClean="0"/>
              <a:t>7/30/2023</a:t>
            </a:fld>
            <a:endParaRPr lang="en-MY"/>
          </a:p>
        </p:txBody>
      </p:sp>
      <p:sp>
        <p:nvSpPr>
          <p:cNvPr id="3" name="Footer Placeholder 2"/>
          <p:cNvSpPr>
            <a:spLocks noGrp="1"/>
          </p:cNvSpPr>
          <p:nvPr>
            <p:ph type="ftr" sz="quarter" idx="11"/>
          </p:nvPr>
        </p:nvSpPr>
        <p:spPr/>
        <p:txBody>
          <a:bodyPr/>
          <a:lstStyle>
            <a:lvl1pPr>
              <a:defRPr/>
            </a:lvl1pPr>
          </a:lstStyle>
          <a:p>
            <a:r>
              <a:rPr lang="en-US" smtClean="0"/>
              <a:t>prepared by Jay Narayan Jha</a:t>
            </a:r>
            <a:endParaRPr lang="en-MY"/>
          </a:p>
        </p:txBody>
      </p:sp>
      <p:sp>
        <p:nvSpPr>
          <p:cNvPr id="4" name="Slide Number Placeholder 3"/>
          <p:cNvSpPr>
            <a:spLocks noGrp="1"/>
          </p:cNvSpPr>
          <p:nvPr>
            <p:ph type="sldNum" sz="quarter" idx="12"/>
          </p:nvPr>
        </p:nvSpPr>
        <p:spPr/>
        <p:txBody>
          <a:bodyPr/>
          <a:lstStyle>
            <a:lvl1pPr>
              <a:defRPr/>
            </a:lvl1pPr>
          </a:lstStyle>
          <a:p>
            <a:fld id="{50D53A0B-865D-48FA-B04B-45D97322B9C0}" type="slidenum">
              <a:rPr lang="en-MY"/>
              <a:pPr/>
              <a:t>‹#›</a:t>
            </a:fld>
            <a:endParaRPr lang="en-MY"/>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MY"/>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6D2683FA-BEDB-438D-A002-93D3CC44C3A1}" type="datetime1">
              <a:rPr lang="en-US" smtClean="0"/>
              <a:t>7/30/2023</a:t>
            </a:fld>
            <a:endParaRPr lang="en-US"/>
          </a:p>
        </p:txBody>
      </p:sp>
      <p:sp>
        <p:nvSpPr>
          <p:cNvPr id="5" name="Footer Placeholder 4"/>
          <p:cNvSpPr>
            <a:spLocks noGrp="1"/>
          </p:cNvSpPr>
          <p:nvPr>
            <p:ph type="ftr" sz="quarter" idx="11"/>
          </p:nvPr>
        </p:nvSpPr>
        <p:spPr/>
        <p:txBody>
          <a:bodyPr/>
          <a:lstStyle>
            <a:lvl1pPr>
              <a:defRPr/>
            </a:lvl1pPr>
          </a:lstStyle>
          <a:p>
            <a:r>
              <a:rPr lang="en-US" smtClean="0"/>
              <a:t>prepared by Jay Narayan Jha</a:t>
            </a:r>
            <a:endParaRPr lang="en-US"/>
          </a:p>
        </p:txBody>
      </p:sp>
      <p:sp>
        <p:nvSpPr>
          <p:cNvPr id="6" name="Slide Number Placeholder 5"/>
          <p:cNvSpPr>
            <a:spLocks noGrp="1"/>
          </p:cNvSpPr>
          <p:nvPr>
            <p:ph type="sldNum" sz="quarter" idx="12"/>
          </p:nvPr>
        </p:nvSpPr>
        <p:spPr/>
        <p:txBody>
          <a:bodyPr/>
          <a:lstStyle>
            <a:lvl1pPr>
              <a:defRPr/>
            </a:lvl1pPr>
          </a:lstStyle>
          <a:p>
            <a:fld id="{3C8D7F02-DCD7-4EB4-81DD-47A339250009}"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MY"/>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F1132265-6C3F-4EB5-8A7E-2B020C54B0A7}" type="datetime1">
              <a:rPr lang="en-US" smtClean="0"/>
              <a:t>7/30/2023</a:t>
            </a:fld>
            <a:endParaRPr lang="en-MY"/>
          </a:p>
        </p:txBody>
      </p:sp>
      <p:sp>
        <p:nvSpPr>
          <p:cNvPr id="6" name="Footer Placeholder 5"/>
          <p:cNvSpPr>
            <a:spLocks noGrp="1"/>
          </p:cNvSpPr>
          <p:nvPr>
            <p:ph type="ftr" sz="quarter" idx="11"/>
          </p:nvPr>
        </p:nvSpPr>
        <p:spPr/>
        <p:txBody>
          <a:bodyPr/>
          <a:lstStyle>
            <a:lvl1pPr>
              <a:defRPr/>
            </a:lvl1pPr>
          </a:lstStyle>
          <a:p>
            <a:r>
              <a:rPr lang="en-US" smtClean="0"/>
              <a:t>prepared by Jay Narayan Jha</a:t>
            </a:r>
            <a:endParaRPr lang="en-MY"/>
          </a:p>
        </p:txBody>
      </p:sp>
      <p:sp>
        <p:nvSpPr>
          <p:cNvPr id="7" name="Slide Number Placeholder 6"/>
          <p:cNvSpPr>
            <a:spLocks noGrp="1"/>
          </p:cNvSpPr>
          <p:nvPr>
            <p:ph type="sldNum" sz="quarter" idx="12"/>
          </p:nvPr>
        </p:nvSpPr>
        <p:spPr/>
        <p:txBody>
          <a:bodyPr/>
          <a:lstStyle>
            <a:lvl1pPr>
              <a:defRPr/>
            </a:lvl1pPr>
          </a:lstStyle>
          <a:p>
            <a:fld id="{925DA9D6-1F91-4755-B822-3100B6970EBE}" type="slidenum">
              <a:rPr lang="en-MY"/>
              <a:pPr/>
              <a:t>‹#›</a:t>
            </a:fld>
            <a:endParaRPr lang="en-MY"/>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MY"/>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MY"/>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BFB40751-3B7A-4EC7-9880-62AB68A235C2}" type="datetime1">
              <a:rPr lang="en-US" smtClean="0"/>
              <a:t>7/30/2023</a:t>
            </a:fld>
            <a:endParaRPr lang="en-MY"/>
          </a:p>
        </p:txBody>
      </p:sp>
      <p:sp>
        <p:nvSpPr>
          <p:cNvPr id="6" name="Footer Placeholder 5"/>
          <p:cNvSpPr>
            <a:spLocks noGrp="1"/>
          </p:cNvSpPr>
          <p:nvPr>
            <p:ph type="ftr" sz="quarter" idx="11"/>
          </p:nvPr>
        </p:nvSpPr>
        <p:spPr/>
        <p:txBody>
          <a:bodyPr/>
          <a:lstStyle>
            <a:lvl1pPr>
              <a:defRPr/>
            </a:lvl1pPr>
          </a:lstStyle>
          <a:p>
            <a:r>
              <a:rPr lang="en-US" smtClean="0"/>
              <a:t>prepared by Jay Narayan Jha</a:t>
            </a:r>
            <a:endParaRPr lang="en-MY"/>
          </a:p>
        </p:txBody>
      </p:sp>
      <p:sp>
        <p:nvSpPr>
          <p:cNvPr id="7" name="Slide Number Placeholder 6"/>
          <p:cNvSpPr>
            <a:spLocks noGrp="1"/>
          </p:cNvSpPr>
          <p:nvPr>
            <p:ph type="sldNum" sz="quarter" idx="12"/>
          </p:nvPr>
        </p:nvSpPr>
        <p:spPr/>
        <p:txBody>
          <a:bodyPr/>
          <a:lstStyle>
            <a:lvl1pPr>
              <a:defRPr/>
            </a:lvl1pPr>
          </a:lstStyle>
          <a:p>
            <a:fld id="{47E1B4FA-9352-4F99-86AF-29338CF6315F}" type="slidenum">
              <a:rPr lang="en-MY"/>
              <a:pPr/>
              <a:t>‹#›</a:t>
            </a:fld>
            <a:endParaRPr lang="en-MY"/>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10"/>
          </p:nvPr>
        </p:nvSpPr>
        <p:spPr/>
        <p:txBody>
          <a:bodyPr/>
          <a:lstStyle>
            <a:lvl1pPr>
              <a:defRPr/>
            </a:lvl1pPr>
          </a:lstStyle>
          <a:p>
            <a:fld id="{356CF049-9BF8-4617-8E7D-E3DE3F1BA777}" type="datetime1">
              <a:rPr lang="en-US" smtClean="0"/>
              <a:t>7/30/2023</a:t>
            </a:fld>
            <a:endParaRPr lang="en-MY"/>
          </a:p>
        </p:txBody>
      </p:sp>
      <p:sp>
        <p:nvSpPr>
          <p:cNvPr id="5" name="Footer Placeholder 4"/>
          <p:cNvSpPr>
            <a:spLocks noGrp="1"/>
          </p:cNvSpPr>
          <p:nvPr>
            <p:ph type="ftr" sz="quarter" idx="11"/>
          </p:nvPr>
        </p:nvSpPr>
        <p:spPr/>
        <p:txBody>
          <a:bodyPr/>
          <a:lstStyle>
            <a:lvl1pPr>
              <a:defRPr/>
            </a:lvl1pPr>
          </a:lstStyle>
          <a:p>
            <a:r>
              <a:rPr lang="en-US" smtClean="0"/>
              <a:t>prepared by Jay Narayan Jha</a:t>
            </a:r>
            <a:endParaRPr lang="en-MY"/>
          </a:p>
        </p:txBody>
      </p:sp>
      <p:sp>
        <p:nvSpPr>
          <p:cNvPr id="6" name="Slide Number Placeholder 5"/>
          <p:cNvSpPr>
            <a:spLocks noGrp="1"/>
          </p:cNvSpPr>
          <p:nvPr>
            <p:ph type="sldNum" sz="quarter" idx="12"/>
          </p:nvPr>
        </p:nvSpPr>
        <p:spPr/>
        <p:txBody>
          <a:bodyPr/>
          <a:lstStyle>
            <a:lvl1pPr>
              <a:defRPr/>
            </a:lvl1pPr>
          </a:lstStyle>
          <a:p>
            <a:fld id="{182F553D-554B-4BD7-BD22-3C569B531BBF}" type="slidenum">
              <a:rPr lang="en-MY"/>
              <a:pPr/>
              <a:t>‹#›</a:t>
            </a:fld>
            <a:endParaRPr lang="en-MY"/>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34050" y="685800"/>
            <a:ext cx="1809750" cy="5486400"/>
          </a:xfrm>
        </p:spPr>
        <p:txBody>
          <a:bodyPr vert="eaVert"/>
          <a:lstStyle/>
          <a:p>
            <a:r>
              <a:rPr lang="en-US" smtClean="0"/>
              <a:t>Click to edit Master title style</a:t>
            </a:r>
            <a:endParaRPr lang="en-MY"/>
          </a:p>
        </p:txBody>
      </p:sp>
      <p:sp>
        <p:nvSpPr>
          <p:cNvPr id="3" name="Vertical Text Placeholder 2"/>
          <p:cNvSpPr>
            <a:spLocks noGrp="1"/>
          </p:cNvSpPr>
          <p:nvPr>
            <p:ph type="body" orient="vert" idx="1"/>
          </p:nvPr>
        </p:nvSpPr>
        <p:spPr>
          <a:xfrm>
            <a:off x="304800" y="685800"/>
            <a:ext cx="527685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10"/>
          </p:nvPr>
        </p:nvSpPr>
        <p:spPr/>
        <p:txBody>
          <a:bodyPr/>
          <a:lstStyle>
            <a:lvl1pPr>
              <a:defRPr/>
            </a:lvl1pPr>
          </a:lstStyle>
          <a:p>
            <a:fld id="{E81087DA-E963-4635-A8E1-7148150963F4}" type="datetime1">
              <a:rPr lang="en-US" smtClean="0"/>
              <a:t>7/30/2023</a:t>
            </a:fld>
            <a:endParaRPr lang="en-MY"/>
          </a:p>
        </p:txBody>
      </p:sp>
      <p:sp>
        <p:nvSpPr>
          <p:cNvPr id="5" name="Footer Placeholder 4"/>
          <p:cNvSpPr>
            <a:spLocks noGrp="1"/>
          </p:cNvSpPr>
          <p:nvPr>
            <p:ph type="ftr" sz="quarter" idx="11"/>
          </p:nvPr>
        </p:nvSpPr>
        <p:spPr/>
        <p:txBody>
          <a:bodyPr/>
          <a:lstStyle>
            <a:lvl1pPr>
              <a:defRPr/>
            </a:lvl1pPr>
          </a:lstStyle>
          <a:p>
            <a:r>
              <a:rPr lang="en-US" smtClean="0"/>
              <a:t>prepared by Jay Narayan Jha</a:t>
            </a:r>
            <a:endParaRPr lang="en-MY"/>
          </a:p>
        </p:txBody>
      </p:sp>
      <p:sp>
        <p:nvSpPr>
          <p:cNvPr id="6" name="Slide Number Placeholder 5"/>
          <p:cNvSpPr>
            <a:spLocks noGrp="1"/>
          </p:cNvSpPr>
          <p:nvPr>
            <p:ph type="sldNum" sz="quarter" idx="12"/>
          </p:nvPr>
        </p:nvSpPr>
        <p:spPr/>
        <p:txBody>
          <a:bodyPr/>
          <a:lstStyle>
            <a:lvl1pPr>
              <a:defRPr/>
            </a:lvl1pPr>
          </a:lstStyle>
          <a:p>
            <a:fld id="{3E2D851C-F797-4639-A236-D45E4522419E}" type="slidenum">
              <a:rPr lang="en-MY"/>
              <a:pPr/>
              <a:t>‹#›</a:t>
            </a:fld>
            <a:endParaRPr lang="en-MY"/>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MY"/>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MY"/>
          </a:p>
        </p:txBody>
      </p:sp>
      <p:sp>
        <p:nvSpPr>
          <p:cNvPr id="4" name="Date Placeholder 3"/>
          <p:cNvSpPr>
            <a:spLocks noGrp="1"/>
          </p:cNvSpPr>
          <p:nvPr>
            <p:ph type="dt" sz="half" idx="10"/>
          </p:nvPr>
        </p:nvSpPr>
        <p:spPr/>
        <p:txBody>
          <a:bodyPr/>
          <a:lstStyle>
            <a:lvl1pPr>
              <a:defRPr/>
            </a:lvl1pPr>
          </a:lstStyle>
          <a:p>
            <a:fld id="{9873FDA2-763D-475D-B147-1E8449529590}" type="datetime1">
              <a:rPr lang="en-US" smtClean="0"/>
              <a:t>7/30/2023</a:t>
            </a:fld>
            <a:endParaRPr lang="en-MY"/>
          </a:p>
        </p:txBody>
      </p:sp>
      <p:sp>
        <p:nvSpPr>
          <p:cNvPr id="5" name="Footer Placeholder 4"/>
          <p:cNvSpPr>
            <a:spLocks noGrp="1"/>
          </p:cNvSpPr>
          <p:nvPr>
            <p:ph type="ftr" sz="quarter" idx="11"/>
          </p:nvPr>
        </p:nvSpPr>
        <p:spPr/>
        <p:txBody>
          <a:bodyPr/>
          <a:lstStyle>
            <a:lvl1pPr>
              <a:defRPr/>
            </a:lvl1pPr>
          </a:lstStyle>
          <a:p>
            <a:r>
              <a:rPr lang="en-US" smtClean="0"/>
              <a:t>prepared by Jay Narayan Jha</a:t>
            </a:r>
            <a:endParaRPr lang="en-MY"/>
          </a:p>
        </p:txBody>
      </p:sp>
      <p:sp>
        <p:nvSpPr>
          <p:cNvPr id="6" name="Slide Number Placeholder 5"/>
          <p:cNvSpPr>
            <a:spLocks noGrp="1"/>
          </p:cNvSpPr>
          <p:nvPr>
            <p:ph type="sldNum" sz="quarter" idx="12"/>
          </p:nvPr>
        </p:nvSpPr>
        <p:spPr/>
        <p:txBody>
          <a:bodyPr/>
          <a:lstStyle>
            <a:lvl1pPr>
              <a:defRPr/>
            </a:lvl1pPr>
          </a:lstStyle>
          <a:p>
            <a:fld id="{B442522D-240E-4A4B-A439-F1959C9BA75C}" type="slidenum">
              <a:rPr lang="en-MY"/>
              <a:pPr/>
              <a:t>‹#›</a:t>
            </a:fld>
            <a:endParaRPr lang="en-MY"/>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10"/>
          </p:nvPr>
        </p:nvSpPr>
        <p:spPr/>
        <p:txBody>
          <a:bodyPr/>
          <a:lstStyle>
            <a:lvl1pPr>
              <a:defRPr/>
            </a:lvl1pPr>
          </a:lstStyle>
          <a:p>
            <a:fld id="{B8B8F30E-C729-40CE-AF7F-6A40BA1D8646}" type="datetime1">
              <a:rPr lang="en-US" smtClean="0"/>
              <a:t>7/30/2023</a:t>
            </a:fld>
            <a:endParaRPr lang="en-MY"/>
          </a:p>
        </p:txBody>
      </p:sp>
      <p:sp>
        <p:nvSpPr>
          <p:cNvPr id="5" name="Footer Placeholder 4"/>
          <p:cNvSpPr>
            <a:spLocks noGrp="1"/>
          </p:cNvSpPr>
          <p:nvPr>
            <p:ph type="ftr" sz="quarter" idx="11"/>
          </p:nvPr>
        </p:nvSpPr>
        <p:spPr/>
        <p:txBody>
          <a:bodyPr/>
          <a:lstStyle>
            <a:lvl1pPr>
              <a:defRPr/>
            </a:lvl1pPr>
          </a:lstStyle>
          <a:p>
            <a:r>
              <a:rPr lang="en-US" smtClean="0"/>
              <a:t>prepared by Jay Narayan Jha</a:t>
            </a:r>
            <a:endParaRPr lang="en-MY"/>
          </a:p>
        </p:txBody>
      </p:sp>
      <p:sp>
        <p:nvSpPr>
          <p:cNvPr id="6" name="Slide Number Placeholder 5"/>
          <p:cNvSpPr>
            <a:spLocks noGrp="1"/>
          </p:cNvSpPr>
          <p:nvPr>
            <p:ph type="sldNum" sz="quarter" idx="12"/>
          </p:nvPr>
        </p:nvSpPr>
        <p:spPr/>
        <p:txBody>
          <a:bodyPr/>
          <a:lstStyle>
            <a:lvl1pPr>
              <a:defRPr/>
            </a:lvl1pPr>
          </a:lstStyle>
          <a:p>
            <a:fld id="{CB67D5E6-BE40-49DF-9411-62F59E255471}" type="slidenum">
              <a:rPr lang="en-MY"/>
              <a:pPr/>
              <a:t>‹#›</a:t>
            </a:fld>
            <a:endParaRPr lang="en-MY"/>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MY"/>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7E0EE46C-4A83-4F43-A216-1004BCD9233D}" type="datetime1">
              <a:rPr lang="en-US" smtClean="0"/>
              <a:t>7/30/2023</a:t>
            </a:fld>
            <a:endParaRPr lang="en-MY"/>
          </a:p>
        </p:txBody>
      </p:sp>
      <p:sp>
        <p:nvSpPr>
          <p:cNvPr id="5" name="Footer Placeholder 4"/>
          <p:cNvSpPr>
            <a:spLocks noGrp="1"/>
          </p:cNvSpPr>
          <p:nvPr>
            <p:ph type="ftr" sz="quarter" idx="11"/>
          </p:nvPr>
        </p:nvSpPr>
        <p:spPr/>
        <p:txBody>
          <a:bodyPr/>
          <a:lstStyle>
            <a:lvl1pPr>
              <a:defRPr/>
            </a:lvl1pPr>
          </a:lstStyle>
          <a:p>
            <a:r>
              <a:rPr lang="en-US" smtClean="0"/>
              <a:t>prepared by Jay Narayan Jha</a:t>
            </a:r>
            <a:endParaRPr lang="en-MY"/>
          </a:p>
        </p:txBody>
      </p:sp>
      <p:sp>
        <p:nvSpPr>
          <p:cNvPr id="6" name="Slide Number Placeholder 5"/>
          <p:cNvSpPr>
            <a:spLocks noGrp="1"/>
          </p:cNvSpPr>
          <p:nvPr>
            <p:ph type="sldNum" sz="quarter" idx="12"/>
          </p:nvPr>
        </p:nvSpPr>
        <p:spPr/>
        <p:txBody>
          <a:bodyPr/>
          <a:lstStyle>
            <a:lvl1pPr>
              <a:defRPr/>
            </a:lvl1pPr>
          </a:lstStyle>
          <a:p>
            <a:fld id="{B54706C1-06F9-4020-8DAC-D0A46E064B74}" type="slidenum">
              <a:rPr lang="en-MY"/>
              <a:pPr/>
              <a:t>‹#›</a:t>
            </a:fld>
            <a:endParaRPr lang="en-MY"/>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5" name="Date Placeholder 4"/>
          <p:cNvSpPr>
            <a:spLocks noGrp="1"/>
          </p:cNvSpPr>
          <p:nvPr>
            <p:ph type="dt" sz="half" idx="10"/>
          </p:nvPr>
        </p:nvSpPr>
        <p:spPr/>
        <p:txBody>
          <a:bodyPr/>
          <a:lstStyle>
            <a:lvl1pPr>
              <a:defRPr/>
            </a:lvl1pPr>
          </a:lstStyle>
          <a:p>
            <a:fld id="{7B8206D3-0988-4D52-A782-9B88FAE4CF82}" type="datetime1">
              <a:rPr lang="en-US" smtClean="0"/>
              <a:t>7/30/2023</a:t>
            </a:fld>
            <a:endParaRPr lang="en-MY"/>
          </a:p>
        </p:txBody>
      </p:sp>
      <p:sp>
        <p:nvSpPr>
          <p:cNvPr id="6" name="Footer Placeholder 5"/>
          <p:cNvSpPr>
            <a:spLocks noGrp="1"/>
          </p:cNvSpPr>
          <p:nvPr>
            <p:ph type="ftr" sz="quarter" idx="11"/>
          </p:nvPr>
        </p:nvSpPr>
        <p:spPr/>
        <p:txBody>
          <a:bodyPr/>
          <a:lstStyle>
            <a:lvl1pPr>
              <a:defRPr/>
            </a:lvl1pPr>
          </a:lstStyle>
          <a:p>
            <a:r>
              <a:rPr lang="en-US" smtClean="0"/>
              <a:t>prepared by Jay Narayan Jha</a:t>
            </a:r>
            <a:endParaRPr lang="en-MY"/>
          </a:p>
        </p:txBody>
      </p:sp>
      <p:sp>
        <p:nvSpPr>
          <p:cNvPr id="7" name="Slide Number Placeholder 6"/>
          <p:cNvSpPr>
            <a:spLocks noGrp="1"/>
          </p:cNvSpPr>
          <p:nvPr>
            <p:ph type="sldNum" sz="quarter" idx="12"/>
          </p:nvPr>
        </p:nvSpPr>
        <p:spPr/>
        <p:txBody>
          <a:bodyPr/>
          <a:lstStyle>
            <a:lvl1pPr>
              <a:defRPr/>
            </a:lvl1pPr>
          </a:lstStyle>
          <a:p>
            <a:fld id="{457DCF32-2C6B-4AA9-9C03-BB15C3684174}" type="slidenum">
              <a:rPr lang="en-MY"/>
              <a:pPr/>
              <a:t>‹#›</a:t>
            </a:fld>
            <a:endParaRPr lang="en-MY"/>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MY"/>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7" name="Date Placeholder 6"/>
          <p:cNvSpPr>
            <a:spLocks noGrp="1"/>
          </p:cNvSpPr>
          <p:nvPr>
            <p:ph type="dt" sz="half" idx="10"/>
          </p:nvPr>
        </p:nvSpPr>
        <p:spPr/>
        <p:txBody>
          <a:bodyPr/>
          <a:lstStyle>
            <a:lvl1pPr>
              <a:defRPr/>
            </a:lvl1pPr>
          </a:lstStyle>
          <a:p>
            <a:fld id="{EEA826C2-BD94-430B-956F-75A68D88D65D}" type="datetime1">
              <a:rPr lang="en-US" smtClean="0"/>
              <a:t>7/30/2023</a:t>
            </a:fld>
            <a:endParaRPr lang="en-MY"/>
          </a:p>
        </p:txBody>
      </p:sp>
      <p:sp>
        <p:nvSpPr>
          <p:cNvPr id="8" name="Footer Placeholder 7"/>
          <p:cNvSpPr>
            <a:spLocks noGrp="1"/>
          </p:cNvSpPr>
          <p:nvPr>
            <p:ph type="ftr" sz="quarter" idx="11"/>
          </p:nvPr>
        </p:nvSpPr>
        <p:spPr/>
        <p:txBody>
          <a:bodyPr/>
          <a:lstStyle>
            <a:lvl1pPr>
              <a:defRPr/>
            </a:lvl1pPr>
          </a:lstStyle>
          <a:p>
            <a:r>
              <a:rPr lang="en-US" smtClean="0"/>
              <a:t>prepared by Jay Narayan Jha</a:t>
            </a:r>
            <a:endParaRPr lang="en-MY"/>
          </a:p>
        </p:txBody>
      </p:sp>
      <p:sp>
        <p:nvSpPr>
          <p:cNvPr id="9" name="Slide Number Placeholder 8"/>
          <p:cNvSpPr>
            <a:spLocks noGrp="1"/>
          </p:cNvSpPr>
          <p:nvPr>
            <p:ph type="sldNum" sz="quarter" idx="12"/>
          </p:nvPr>
        </p:nvSpPr>
        <p:spPr/>
        <p:txBody>
          <a:bodyPr/>
          <a:lstStyle>
            <a:lvl1pPr>
              <a:defRPr/>
            </a:lvl1pPr>
          </a:lstStyle>
          <a:p>
            <a:fld id="{151EC3B8-FDF9-4509-89B6-E29A035D92C5}" type="slidenum">
              <a:rPr lang="en-MY"/>
              <a:pPr/>
              <a:t>‹#›</a:t>
            </a:fld>
            <a:endParaRPr lang="en-MY"/>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Date Placeholder 2"/>
          <p:cNvSpPr>
            <a:spLocks noGrp="1"/>
          </p:cNvSpPr>
          <p:nvPr>
            <p:ph type="dt" sz="half" idx="10"/>
          </p:nvPr>
        </p:nvSpPr>
        <p:spPr/>
        <p:txBody>
          <a:bodyPr/>
          <a:lstStyle>
            <a:lvl1pPr>
              <a:defRPr/>
            </a:lvl1pPr>
          </a:lstStyle>
          <a:p>
            <a:fld id="{5AA689BA-2514-4B9E-B174-6A3568115104}" type="datetime1">
              <a:rPr lang="en-US" smtClean="0"/>
              <a:t>7/30/2023</a:t>
            </a:fld>
            <a:endParaRPr lang="en-MY"/>
          </a:p>
        </p:txBody>
      </p:sp>
      <p:sp>
        <p:nvSpPr>
          <p:cNvPr id="4" name="Footer Placeholder 3"/>
          <p:cNvSpPr>
            <a:spLocks noGrp="1"/>
          </p:cNvSpPr>
          <p:nvPr>
            <p:ph type="ftr" sz="quarter" idx="11"/>
          </p:nvPr>
        </p:nvSpPr>
        <p:spPr/>
        <p:txBody>
          <a:bodyPr/>
          <a:lstStyle>
            <a:lvl1pPr>
              <a:defRPr/>
            </a:lvl1pPr>
          </a:lstStyle>
          <a:p>
            <a:r>
              <a:rPr lang="en-US" smtClean="0"/>
              <a:t>prepared by Jay Narayan Jha</a:t>
            </a:r>
            <a:endParaRPr lang="en-MY"/>
          </a:p>
        </p:txBody>
      </p:sp>
      <p:sp>
        <p:nvSpPr>
          <p:cNvPr id="5" name="Slide Number Placeholder 4"/>
          <p:cNvSpPr>
            <a:spLocks noGrp="1"/>
          </p:cNvSpPr>
          <p:nvPr>
            <p:ph type="sldNum" sz="quarter" idx="12"/>
          </p:nvPr>
        </p:nvSpPr>
        <p:spPr/>
        <p:txBody>
          <a:bodyPr/>
          <a:lstStyle>
            <a:lvl1pPr>
              <a:defRPr/>
            </a:lvl1pPr>
          </a:lstStyle>
          <a:p>
            <a:fld id="{817413FA-9E41-4DD8-B173-4E2D88ADB6C8}" type="slidenum">
              <a:rPr lang="en-MY"/>
              <a:pPr/>
              <a:t>‹#›</a:t>
            </a:fld>
            <a:endParaRPr lang="en-MY"/>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Content Placeholder 2"/>
          <p:cNvSpPr>
            <a:spLocks noGrp="1"/>
          </p:cNvSpPr>
          <p:nvPr>
            <p:ph sz="half" idx="1"/>
          </p:nvPr>
        </p:nvSpPr>
        <p:spPr>
          <a:xfrm>
            <a:off x="381000" y="4419600"/>
            <a:ext cx="2667000" cy="45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Content Placeholder 3"/>
          <p:cNvSpPr>
            <a:spLocks noGrp="1"/>
          </p:cNvSpPr>
          <p:nvPr>
            <p:ph sz="half" idx="2"/>
          </p:nvPr>
        </p:nvSpPr>
        <p:spPr>
          <a:xfrm>
            <a:off x="3200400" y="4419600"/>
            <a:ext cx="2667000" cy="45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5" name="Date Placeholder 4"/>
          <p:cNvSpPr>
            <a:spLocks noGrp="1"/>
          </p:cNvSpPr>
          <p:nvPr>
            <p:ph type="dt" sz="half" idx="10"/>
          </p:nvPr>
        </p:nvSpPr>
        <p:spPr/>
        <p:txBody>
          <a:bodyPr/>
          <a:lstStyle>
            <a:lvl1pPr>
              <a:defRPr/>
            </a:lvl1pPr>
          </a:lstStyle>
          <a:p>
            <a:fld id="{E49E50C5-9BB3-4C12-B15D-216492341D6B}" type="datetime1">
              <a:rPr lang="en-US" smtClean="0"/>
              <a:t>7/30/2023</a:t>
            </a:fld>
            <a:endParaRPr lang="en-US"/>
          </a:p>
        </p:txBody>
      </p:sp>
      <p:sp>
        <p:nvSpPr>
          <p:cNvPr id="6" name="Footer Placeholder 5"/>
          <p:cNvSpPr>
            <a:spLocks noGrp="1"/>
          </p:cNvSpPr>
          <p:nvPr>
            <p:ph type="ftr" sz="quarter" idx="11"/>
          </p:nvPr>
        </p:nvSpPr>
        <p:spPr/>
        <p:txBody>
          <a:bodyPr/>
          <a:lstStyle>
            <a:lvl1pPr>
              <a:defRPr/>
            </a:lvl1pPr>
          </a:lstStyle>
          <a:p>
            <a:r>
              <a:rPr lang="en-US" smtClean="0"/>
              <a:t>prepared by Jay Narayan Jha</a:t>
            </a:r>
            <a:endParaRPr lang="en-US"/>
          </a:p>
        </p:txBody>
      </p:sp>
      <p:sp>
        <p:nvSpPr>
          <p:cNvPr id="7" name="Slide Number Placeholder 6"/>
          <p:cNvSpPr>
            <a:spLocks noGrp="1"/>
          </p:cNvSpPr>
          <p:nvPr>
            <p:ph type="sldNum" sz="quarter" idx="12"/>
          </p:nvPr>
        </p:nvSpPr>
        <p:spPr/>
        <p:txBody>
          <a:bodyPr/>
          <a:lstStyle>
            <a:lvl1pPr>
              <a:defRPr/>
            </a:lvl1pPr>
          </a:lstStyle>
          <a:p>
            <a:fld id="{3C8D7F02-DCD7-4EB4-81DD-47A339250009}"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F1829C29-D7F4-4301-BF98-0B0A6058B996}" type="datetime1">
              <a:rPr lang="en-US" smtClean="0"/>
              <a:t>7/30/2023</a:t>
            </a:fld>
            <a:endParaRPr lang="en-MY"/>
          </a:p>
        </p:txBody>
      </p:sp>
      <p:sp>
        <p:nvSpPr>
          <p:cNvPr id="3" name="Footer Placeholder 2"/>
          <p:cNvSpPr>
            <a:spLocks noGrp="1"/>
          </p:cNvSpPr>
          <p:nvPr>
            <p:ph type="ftr" sz="quarter" idx="11"/>
          </p:nvPr>
        </p:nvSpPr>
        <p:spPr/>
        <p:txBody>
          <a:bodyPr/>
          <a:lstStyle>
            <a:lvl1pPr>
              <a:defRPr/>
            </a:lvl1pPr>
          </a:lstStyle>
          <a:p>
            <a:r>
              <a:rPr lang="en-US" smtClean="0"/>
              <a:t>prepared by Jay Narayan Jha</a:t>
            </a:r>
            <a:endParaRPr lang="en-MY"/>
          </a:p>
        </p:txBody>
      </p:sp>
      <p:sp>
        <p:nvSpPr>
          <p:cNvPr id="4" name="Slide Number Placeholder 3"/>
          <p:cNvSpPr>
            <a:spLocks noGrp="1"/>
          </p:cNvSpPr>
          <p:nvPr>
            <p:ph type="sldNum" sz="quarter" idx="12"/>
          </p:nvPr>
        </p:nvSpPr>
        <p:spPr/>
        <p:txBody>
          <a:bodyPr/>
          <a:lstStyle>
            <a:lvl1pPr>
              <a:defRPr/>
            </a:lvl1pPr>
          </a:lstStyle>
          <a:p>
            <a:fld id="{DC45AB19-A8A5-417B-A5CC-31F873232FDD}" type="slidenum">
              <a:rPr lang="en-MY"/>
              <a:pPr/>
              <a:t>‹#›</a:t>
            </a:fld>
            <a:endParaRPr lang="en-MY"/>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MY"/>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434A7497-05A6-48B6-A73A-9CEF7886F0A0}" type="datetime1">
              <a:rPr lang="en-US" smtClean="0"/>
              <a:t>7/30/2023</a:t>
            </a:fld>
            <a:endParaRPr lang="en-MY"/>
          </a:p>
        </p:txBody>
      </p:sp>
      <p:sp>
        <p:nvSpPr>
          <p:cNvPr id="6" name="Footer Placeholder 5"/>
          <p:cNvSpPr>
            <a:spLocks noGrp="1"/>
          </p:cNvSpPr>
          <p:nvPr>
            <p:ph type="ftr" sz="quarter" idx="11"/>
          </p:nvPr>
        </p:nvSpPr>
        <p:spPr/>
        <p:txBody>
          <a:bodyPr/>
          <a:lstStyle>
            <a:lvl1pPr>
              <a:defRPr/>
            </a:lvl1pPr>
          </a:lstStyle>
          <a:p>
            <a:r>
              <a:rPr lang="en-US" smtClean="0"/>
              <a:t>prepared by Jay Narayan Jha</a:t>
            </a:r>
            <a:endParaRPr lang="en-MY"/>
          </a:p>
        </p:txBody>
      </p:sp>
      <p:sp>
        <p:nvSpPr>
          <p:cNvPr id="7" name="Slide Number Placeholder 6"/>
          <p:cNvSpPr>
            <a:spLocks noGrp="1"/>
          </p:cNvSpPr>
          <p:nvPr>
            <p:ph type="sldNum" sz="quarter" idx="12"/>
          </p:nvPr>
        </p:nvSpPr>
        <p:spPr/>
        <p:txBody>
          <a:bodyPr/>
          <a:lstStyle>
            <a:lvl1pPr>
              <a:defRPr/>
            </a:lvl1pPr>
          </a:lstStyle>
          <a:p>
            <a:fld id="{B00ECCAA-5275-447D-A0FD-542C64571A94}" type="slidenum">
              <a:rPr lang="en-MY"/>
              <a:pPr/>
              <a:t>‹#›</a:t>
            </a:fld>
            <a:endParaRPr lang="en-MY"/>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MY"/>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MY"/>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A77B29CE-6413-44ED-BABE-1A2371B0F8EC}" type="datetime1">
              <a:rPr lang="en-US" smtClean="0"/>
              <a:t>7/30/2023</a:t>
            </a:fld>
            <a:endParaRPr lang="en-MY"/>
          </a:p>
        </p:txBody>
      </p:sp>
      <p:sp>
        <p:nvSpPr>
          <p:cNvPr id="6" name="Footer Placeholder 5"/>
          <p:cNvSpPr>
            <a:spLocks noGrp="1"/>
          </p:cNvSpPr>
          <p:nvPr>
            <p:ph type="ftr" sz="quarter" idx="11"/>
          </p:nvPr>
        </p:nvSpPr>
        <p:spPr/>
        <p:txBody>
          <a:bodyPr/>
          <a:lstStyle>
            <a:lvl1pPr>
              <a:defRPr/>
            </a:lvl1pPr>
          </a:lstStyle>
          <a:p>
            <a:r>
              <a:rPr lang="en-US" smtClean="0"/>
              <a:t>prepared by Jay Narayan Jha</a:t>
            </a:r>
            <a:endParaRPr lang="en-MY"/>
          </a:p>
        </p:txBody>
      </p:sp>
      <p:sp>
        <p:nvSpPr>
          <p:cNvPr id="7" name="Slide Number Placeholder 6"/>
          <p:cNvSpPr>
            <a:spLocks noGrp="1"/>
          </p:cNvSpPr>
          <p:nvPr>
            <p:ph type="sldNum" sz="quarter" idx="12"/>
          </p:nvPr>
        </p:nvSpPr>
        <p:spPr/>
        <p:txBody>
          <a:bodyPr/>
          <a:lstStyle>
            <a:lvl1pPr>
              <a:defRPr/>
            </a:lvl1pPr>
          </a:lstStyle>
          <a:p>
            <a:fld id="{07EA4AD1-3C2F-4746-825C-3A7BC7A5C529}" type="slidenum">
              <a:rPr lang="en-MY"/>
              <a:pPr/>
              <a:t>‹#›</a:t>
            </a:fld>
            <a:endParaRPr lang="en-MY"/>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10"/>
          </p:nvPr>
        </p:nvSpPr>
        <p:spPr/>
        <p:txBody>
          <a:bodyPr/>
          <a:lstStyle>
            <a:lvl1pPr>
              <a:defRPr/>
            </a:lvl1pPr>
          </a:lstStyle>
          <a:p>
            <a:fld id="{5A040938-CE1C-4F47-9FCF-76D0C3D90453}" type="datetime1">
              <a:rPr lang="en-US" smtClean="0"/>
              <a:t>7/30/2023</a:t>
            </a:fld>
            <a:endParaRPr lang="en-MY"/>
          </a:p>
        </p:txBody>
      </p:sp>
      <p:sp>
        <p:nvSpPr>
          <p:cNvPr id="5" name="Footer Placeholder 4"/>
          <p:cNvSpPr>
            <a:spLocks noGrp="1"/>
          </p:cNvSpPr>
          <p:nvPr>
            <p:ph type="ftr" sz="quarter" idx="11"/>
          </p:nvPr>
        </p:nvSpPr>
        <p:spPr/>
        <p:txBody>
          <a:bodyPr/>
          <a:lstStyle>
            <a:lvl1pPr>
              <a:defRPr/>
            </a:lvl1pPr>
          </a:lstStyle>
          <a:p>
            <a:r>
              <a:rPr lang="en-US" smtClean="0"/>
              <a:t>prepared by Jay Narayan Jha</a:t>
            </a:r>
            <a:endParaRPr lang="en-MY"/>
          </a:p>
        </p:txBody>
      </p:sp>
      <p:sp>
        <p:nvSpPr>
          <p:cNvPr id="6" name="Slide Number Placeholder 5"/>
          <p:cNvSpPr>
            <a:spLocks noGrp="1"/>
          </p:cNvSpPr>
          <p:nvPr>
            <p:ph type="sldNum" sz="quarter" idx="12"/>
          </p:nvPr>
        </p:nvSpPr>
        <p:spPr/>
        <p:txBody>
          <a:bodyPr/>
          <a:lstStyle>
            <a:lvl1pPr>
              <a:defRPr/>
            </a:lvl1pPr>
          </a:lstStyle>
          <a:p>
            <a:fld id="{13ED5CA4-83C3-486B-B378-5A7D740C1C60}" type="slidenum">
              <a:rPr lang="en-MY"/>
              <a:pPr/>
              <a:t>‹#›</a:t>
            </a:fld>
            <a:endParaRPr lang="en-MY"/>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600200"/>
            <a:ext cx="2057400" cy="4525963"/>
          </a:xfrm>
        </p:spPr>
        <p:txBody>
          <a:bodyPr vert="eaVert"/>
          <a:lstStyle/>
          <a:p>
            <a:r>
              <a:rPr lang="en-US" smtClean="0"/>
              <a:t>Click to edit Master title style</a:t>
            </a:r>
            <a:endParaRPr lang="en-MY"/>
          </a:p>
        </p:txBody>
      </p:sp>
      <p:sp>
        <p:nvSpPr>
          <p:cNvPr id="3" name="Vertical Text Placeholder 2"/>
          <p:cNvSpPr>
            <a:spLocks noGrp="1"/>
          </p:cNvSpPr>
          <p:nvPr>
            <p:ph type="body" orient="vert" idx="1"/>
          </p:nvPr>
        </p:nvSpPr>
        <p:spPr>
          <a:xfrm>
            <a:off x="457200" y="1600200"/>
            <a:ext cx="60198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10"/>
          </p:nvPr>
        </p:nvSpPr>
        <p:spPr/>
        <p:txBody>
          <a:bodyPr/>
          <a:lstStyle>
            <a:lvl1pPr>
              <a:defRPr/>
            </a:lvl1pPr>
          </a:lstStyle>
          <a:p>
            <a:fld id="{4FFAC9EC-6DF8-45DC-89E5-1B750BD9427B}" type="datetime1">
              <a:rPr lang="en-US" smtClean="0"/>
              <a:t>7/30/2023</a:t>
            </a:fld>
            <a:endParaRPr lang="en-MY"/>
          </a:p>
        </p:txBody>
      </p:sp>
      <p:sp>
        <p:nvSpPr>
          <p:cNvPr id="5" name="Footer Placeholder 4"/>
          <p:cNvSpPr>
            <a:spLocks noGrp="1"/>
          </p:cNvSpPr>
          <p:nvPr>
            <p:ph type="ftr" sz="quarter" idx="11"/>
          </p:nvPr>
        </p:nvSpPr>
        <p:spPr/>
        <p:txBody>
          <a:bodyPr/>
          <a:lstStyle>
            <a:lvl1pPr>
              <a:defRPr/>
            </a:lvl1pPr>
          </a:lstStyle>
          <a:p>
            <a:r>
              <a:rPr lang="en-US" smtClean="0"/>
              <a:t>prepared by Jay Narayan Jha</a:t>
            </a:r>
            <a:endParaRPr lang="en-MY"/>
          </a:p>
        </p:txBody>
      </p:sp>
      <p:sp>
        <p:nvSpPr>
          <p:cNvPr id="6" name="Slide Number Placeholder 5"/>
          <p:cNvSpPr>
            <a:spLocks noGrp="1"/>
          </p:cNvSpPr>
          <p:nvPr>
            <p:ph type="sldNum" sz="quarter" idx="12"/>
          </p:nvPr>
        </p:nvSpPr>
        <p:spPr/>
        <p:txBody>
          <a:bodyPr/>
          <a:lstStyle>
            <a:lvl1pPr>
              <a:defRPr/>
            </a:lvl1pPr>
          </a:lstStyle>
          <a:p>
            <a:fld id="{4A2158B8-165C-4AD9-BB09-2E65AB856BFD}" type="slidenum">
              <a:rPr lang="en-MY"/>
              <a:pPr/>
              <a:t>‹#›</a:t>
            </a:fld>
            <a:endParaRPr lang="en-MY"/>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4B184D9-D199-4CEC-B1C1-A538F150949D}" type="datetime1">
              <a:rPr lang="en-US" smtClean="0"/>
              <a:t>7/30/2023</a:t>
            </a:fld>
            <a:endParaRPr lang="en-US"/>
          </a:p>
        </p:txBody>
      </p:sp>
      <p:sp>
        <p:nvSpPr>
          <p:cNvPr id="5" name="Footer Placeholder 4"/>
          <p:cNvSpPr>
            <a:spLocks noGrp="1"/>
          </p:cNvSpPr>
          <p:nvPr>
            <p:ph type="ftr" sz="quarter" idx="11"/>
          </p:nvPr>
        </p:nvSpPr>
        <p:spPr/>
        <p:txBody>
          <a:bodyPr/>
          <a:lstStyle/>
          <a:p>
            <a:r>
              <a:rPr lang="en-US" smtClean="0"/>
              <a:t>prepared by Jay Narayan Jha</a:t>
            </a:r>
            <a:endParaRPr lang="en-US"/>
          </a:p>
        </p:txBody>
      </p:sp>
      <p:sp>
        <p:nvSpPr>
          <p:cNvPr id="6" name="Slide Number Placeholder 5"/>
          <p:cNvSpPr>
            <a:spLocks noGrp="1"/>
          </p:cNvSpPr>
          <p:nvPr>
            <p:ph type="sldNum" sz="quarter" idx="12"/>
          </p:nvPr>
        </p:nvSpPr>
        <p:spPr/>
        <p:txBody>
          <a:bodyPr/>
          <a:lstStyle/>
          <a:p>
            <a:fld id="{3C8D7F02-DCD7-4EB4-81DD-47A33925000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2079E2-A85B-4987-8370-52A18435027D}" type="datetime1">
              <a:rPr lang="en-US" smtClean="0"/>
              <a:t>7/30/2023</a:t>
            </a:fld>
            <a:endParaRPr lang="en-US"/>
          </a:p>
        </p:txBody>
      </p:sp>
      <p:sp>
        <p:nvSpPr>
          <p:cNvPr id="5" name="Footer Placeholder 4"/>
          <p:cNvSpPr>
            <a:spLocks noGrp="1"/>
          </p:cNvSpPr>
          <p:nvPr>
            <p:ph type="ftr" sz="quarter" idx="11"/>
          </p:nvPr>
        </p:nvSpPr>
        <p:spPr/>
        <p:txBody>
          <a:bodyPr/>
          <a:lstStyle/>
          <a:p>
            <a:r>
              <a:rPr lang="en-US" smtClean="0"/>
              <a:t>prepared by Jay Narayan Jha</a:t>
            </a:r>
            <a:endParaRPr lang="en-US"/>
          </a:p>
        </p:txBody>
      </p:sp>
      <p:sp>
        <p:nvSpPr>
          <p:cNvPr id="6" name="Slide Number Placeholder 5"/>
          <p:cNvSpPr>
            <a:spLocks noGrp="1"/>
          </p:cNvSpPr>
          <p:nvPr>
            <p:ph type="sldNum" sz="quarter" idx="12"/>
          </p:nvPr>
        </p:nvSpPr>
        <p:spPr/>
        <p:txBody>
          <a:bodyPr/>
          <a:lstStyle/>
          <a:p>
            <a:fld id="{3C8D7F02-DCD7-4EB4-81DD-47A33925000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32DCEB-0F4B-4531-9E74-A87144CC054B}" type="datetime1">
              <a:rPr lang="en-US" smtClean="0"/>
              <a:t>7/30/2023</a:t>
            </a:fld>
            <a:endParaRPr lang="en-US"/>
          </a:p>
        </p:txBody>
      </p:sp>
      <p:sp>
        <p:nvSpPr>
          <p:cNvPr id="5" name="Footer Placeholder 4"/>
          <p:cNvSpPr>
            <a:spLocks noGrp="1"/>
          </p:cNvSpPr>
          <p:nvPr>
            <p:ph type="ftr" sz="quarter" idx="11"/>
          </p:nvPr>
        </p:nvSpPr>
        <p:spPr/>
        <p:txBody>
          <a:bodyPr/>
          <a:lstStyle/>
          <a:p>
            <a:r>
              <a:rPr lang="en-US" smtClean="0"/>
              <a:t>prepared by Jay Narayan Jha</a:t>
            </a:r>
            <a:endParaRPr lang="en-US"/>
          </a:p>
        </p:txBody>
      </p:sp>
      <p:sp>
        <p:nvSpPr>
          <p:cNvPr id="6" name="Slide Number Placeholder 5"/>
          <p:cNvSpPr>
            <a:spLocks noGrp="1"/>
          </p:cNvSpPr>
          <p:nvPr>
            <p:ph type="sldNum" sz="quarter" idx="12"/>
          </p:nvPr>
        </p:nvSpPr>
        <p:spPr/>
        <p:txBody>
          <a:bodyPr/>
          <a:lstStyle/>
          <a:p>
            <a:fld id="{3C8D7F02-DCD7-4EB4-81DD-47A33925000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C87EA36-1F15-49D7-9B13-3BD4433F2C80}" type="datetime1">
              <a:rPr lang="en-US" smtClean="0"/>
              <a:t>7/30/2023</a:t>
            </a:fld>
            <a:endParaRPr lang="en-US"/>
          </a:p>
        </p:txBody>
      </p:sp>
      <p:sp>
        <p:nvSpPr>
          <p:cNvPr id="6" name="Footer Placeholder 5"/>
          <p:cNvSpPr>
            <a:spLocks noGrp="1"/>
          </p:cNvSpPr>
          <p:nvPr>
            <p:ph type="ftr" sz="quarter" idx="11"/>
          </p:nvPr>
        </p:nvSpPr>
        <p:spPr/>
        <p:txBody>
          <a:bodyPr/>
          <a:lstStyle/>
          <a:p>
            <a:r>
              <a:rPr lang="en-US" smtClean="0"/>
              <a:t>prepared by Jay Narayan Jha</a:t>
            </a:r>
            <a:endParaRPr lang="en-US"/>
          </a:p>
        </p:txBody>
      </p:sp>
      <p:sp>
        <p:nvSpPr>
          <p:cNvPr id="7" name="Slide Number Placeholder 6"/>
          <p:cNvSpPr>
            <a:spLocks noGrp="1"/>
          </p:cNvSpPr>
          <p:nvPr>
            <p:ph type="sldNum" sz="quarter" idx="12"/>
          </p:nvPr>
        </p:nvSpPr>
        <p:spPr/>
        <p:txBody>
          <a:bodyPr/>
          <a:lstStyle/>
          <a:p>
            <a:fld id="{3C8D7F02-DCD7-4EB4-81DD-47A33925000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4BFF7F1-35B7-4ACB-8D0D-79D2783E6C4D}" type="datetime1">
              <a:rPr lang="en-US" smtClean="0"/>
              <a:t>7/30/2023</a:t>
            </a:fld>
            <a:endParaRPr lang="en-US"/>
          </a:p>
        </p:txBody>
      </p:sp>
      <p:sp>
        <p:nvSpPr>
          <p:cNvPr id="8" name="Footer Placeholder 7"/>
          <p:cNvSpPr>
            <a:spLocks noGrp="1"/>
          </p:cNvSpPr>
          <p:nvPr>
            <p:ph type="ftr" sz="quarter" idx="11"/>
          </p:nvPr>
        </p:nvSpPr>
        <p:spPr/>
        <p:txBody>
          <a:bodyPr/>
          <a:lstStyle/>
          <a:p>
            <a:r>
              <a:rPr lang="en-US" smtClean="0"/>
              <a:t>prepared by Jay Narayan Jha</a:t>
            </a:r>
            <a:endParaRPr lang="en-US"/>
          </a:p>
        </p:txBody>
      </p:sp>
      <p:sp>
        <p:nvSpPr>
          <p:cNvPr id="9" name="Slide Number Placeholder 8"/>
          <p:cNvSpPr>
            <a:spLocks noGrp="1"/>
          </p:cNvSpPr>
          <p:nvPr>
            <p:ph type="sldNum" sz="quarter" idx="12"/>
          </p:nvPr>
        </p:nvSpPr>
        <p:spPr/>
        <p:txBody>
          <a:bodyPr/>
          <a:lstStyle/>
          <a:p>
            <a:fld id="{3C8D7F02-DCD7-4EB4-81DD-47A33925000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MY"/>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7" name="Date Placeholder 6"/>
          <p:cNvSpPr>
            <a:spLocks noGrp="1"/>
          </p:cNvSpPr>
          <p:nvPr>
            <p:ph type="dt" sz="half" idx="10"/>
          </p:nvPr>
        </p:nvSpPr>
        <p:spPr/>
        <p:txBody>
          <a:bodyPr/>
          <a:lstStyle>
            <a:lvl1pPr>
              <a:defRPr/>
            </a:lvl1pPr>
          </a:lstStyle>
          <a:p>
            <a:fld id="{05CA4CB3-CDC9-4F82-83DC-5ADDC9BD282B}" type="datetime1">
              <a:rPr lang="en-US" smtClean="0"/>
              <a:t>7/30/2023</a:t>
            </a:fld>
            <a:endParaRPr lang="en-US"/>
          </a:p>
        </p:txBody>
      </p:sp>
      <p:sp>
        <p:nvSpPr>
          <p:cNvPr id="8" name="Footer Placeholder 7"/>
          <p:cNvSpPr>
            <a:spLocks noGrp="1"/>
          </p:cNvSpPr>
          <p:nvPr>
            <p:ph type="ftr" sz="quarter" idx="11"/>
          </p:nvPr>
        </p:nvSpPr>
        <p:spPr/>
        <p:txBody>
          <a:bodyPr/>
          <a:lstStyle>
            <a:lvl1pPr>
              <a:defRPr/>
            </a:lvl1pPr>
          </a:lstStyle>
          <a:p>
            <a:r>
              <a:rPr lang="en-US" smtClean="0"/>
              <a:t>prepared by Jay Narayan Jha</a:t>
            </a:r>
            <a:endParaRPr lang="en-US"/>
          </a:p>
        </p:txBody>
      </p:sp>
      <p:sp>
        <p:nvSpPr>
          <p:cNvPr id="9" name="Slide Number Placeholder 8"/>
          <p:cNvSpPr>
            <a:spLocks noGrp="1"/>
          </p:cNvSpPr>
          <p:nvPr>
            <p:ph type="sldNum" sz="quarter" idx="12"/>
          </p:nvPr>
        </p:nvSpPr>
        <p:spPr/>
        <p:txBody>
          <a:bodyPr/>
          <a:lstStyle>
            <a:lvl1pPr>
              <a:defRPr/>
            </a:lvl1pPr>
          </a:lstStyle>
          <a:p>
            <a:fld id="{3C8D7F02-DCD7-4EB4-81DD-47A339250009}"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5F9FE5-A8C8-4B1F-83D6-60C0558AD48F}" type="datetime1">
              <a:rPr lang="en-US" smtClean="0"/>
              <a:t>7/30/2023</a:t>
            </a:fld>
            <a:endParaRPr lang="en-US"/>
          </a:p>
        </p:txBody>
      </p:sp>
      <p:sp>
        <p:nvSpPr>
          <p:cNvPr id="4" name="Footer Placeholder 3"/>
          <p:cNvSpPr>
            <a:spLocks noGrp="1"/>
          </p:cNvSpPr>
          <p:nvPr>
            <p:ph type="ftr" sz="quarter" idx="11"/>
          </p:nvPr>
        </p:nvSpPr>
        <p:spPr/>
        <p:txBody>
          <a:bodyPr/>
          <a:lstStyle/>
          <a:p>
            <a:r>
              <a:rPr lang="en-US" smtClean="0"/>
              <a:t>prepared by Jay Narayan Jha</a:t>
            </a:r>
            <a:endParaRPr lang="en-US"/>
          </a:p>
        </p:txBody>
      </p:sp>
      <p:sp>
        <p:nvSpPr>
          <p:cNvPr id="5" name="Slide Number Placeholder 4"/>
          <p:cNvSpPr>
            <a:spLocks noGrp="1"/>
          </p:cNvSpPr>
          <p:nvPr>
            <p:ph type="sldNum" sz="quarter" idx="12"/>
          </p:nvPr>
        </p:nvSpPr>
        <p:spPr/>
        <p:txBody>
          <a:bodyPr/>
          <a:lstStyle/>
          <a:p>
            <a:fld id="{3C8D7F02-DCD7-4EB4-81DD-47A33925000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87EF66-F61A-416A-A02A-2ED1D9BBB065}" type="datetime1">
              <a:rPr lang="en-US" smtClean="0"/>
              <a:t>7/30/2023</a:t>
            </a:fld>
            <a:endParaRPr lang="en-US"/>
          </a:p>
        </p:txBody>
      </p:sp>
      <p:sp>
        <p:nvSpPr>
          <p:cNvPr id="3" name="Footer Placeholder 2"/>
          <p:cNvSpPr>
            <a:spLocks noGrp="1"/>
          </p:cNvSpPr>
          <p:nvPr>
            <p:ph type="ftr" sz="quarter" idx="11"/>
          </p:nvPr>
        </p:nvSpPr>
        <p:spPr/>
        <p:txBody>
          <a:bodyPr/>
          <a:lstStyle/>
          <a:p>
            <a:r>
              <a:rPr lang="en-US" smtClean="0"/>
              <a:t>prepared by Jay Narayan Jha</a:t>
            </a:r>
            <a:endParaRPr lang="en-US"/>
          </a:p>
        </p:txBody>
      </p:sp>
      <p:sp>
        <p:nvSpPr>
          <p:cNvPr id="4" name="Slide Number Placeholder 3"/>
          <p:cNvSpPr>
            <a:spLocks noGrp="1"/>
          </p:cNvSpPr>
          <p:nvPr>
            <p:ph type="sldNum" sz="quarter" idx="12"/>
          </p:nvPr>
        </p:nvSpPr>
        <p:spPr/>
        <p:txBody>
          <a:bodyPr/>
          <a:lstStyle/>
          <a:p>
            <a:fld id="{3C8D7F02-DCD7-4EB4-81DD-47A33925000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107375-6C49-4B3F-9980-356184573B43}" type="datetime1">
              <a:rPr lang="en-US" smtClean="0"/>
              <a:t>7/30/2023</a:t>
            </a:fld>
            <a:endParaRPr lang="en-US"/>
          </a:p>
        </p:txBody>
      </p:sp>
      <p:sp>
        <p:nvSpPr>
          <p:cNvPr id="6" name="Footer Placeholder 5"/>
          <p:cNvSpPr>
            <a:spLocks noGrp="1"/>
          </p:cNvSpPr>
          <p:nvPr>
            <p:ph type="ftr" sz="quarter" idx="11"/>
          </p:nvPr>
        </p:nvSpPr>
        <p:spPr/>
        <p:txBody>
          <a:bodyPr/>
          <a:lstStyle/>
          <a:p>
            <a:r>
              <a:rPr lang="en-US" smtClean="0"/>
              <a:t>prepared by Jay Narayan Jha</a:t>
            </a:r>
            <a:endParaRPr lang="en-US"/>
          </a:p>
        </p:txBody>
      </p:sp>
      <p:sp>
        <p:nvSpPr>
          <p:cNvPr id="7" name="Slide Number Placeholder 6"/>
          <p:cNvSpPr>
            <a:spLocks noGrp="1"/>
          </p:cNvSpPr>
          <p:nvPr>
            <p:ph type="sldNum" sz="quarter" idx="12"/>
          </p:nvPr>
        </p:nvSpPr>
        <p:spPr/>
        <p:txBody>
          <a:bodyPr/>
          <a:lstStyle/>
          <a:p>
            <a:fld id="{3C8D7F02-DCD7-4EB4-81DD-47A33925000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C8D581-0D5C-41F8-AFAF-05C88DFF2B8C}" type="datetime1">
              <a:rPr lang="en-US" smtClean="0"/>
              <a:t>7/30/2023</a:t>
            </a:fld>
            <a:endParaRPr lang="en-US"/>
          </a:p>
        </p:txBody>
      </p:sp>
      <p:sp>
        <p:nvSpPr>
          <p:cNvPr id="6" name="Footer Placeholder 5"/>
          <p:cNvSpPr>
            <a:spLocks noGrp="1"/>
          </p:cNvSpPr>
          <p:nvPr>
            <p:ph type="ftr" sz="quarter" idx="11"/>
          </p:nvPr>
        </p:nvSpPr>
        <p:spPr/>
        <p:txBody>
          <a:bodyPr/>
          <a:lstStyle/>
          <a:p>
            <a:r>
              <a:rPr lang="en-US" smtClean="0"/>
              <a:t>prepared by Jay Narayan Jha</a:t>
            </a:r>
            <a:endParaRPr lang="en-US"/>
          </a:p>
        </p:txBody>
      </p:sp>
      <p:sp>
        <p:nvSpPr>
          <p:cNvPr id="7" name="Slide Number Placeholder 6"/>
          <p:cNvSpPr>
            <a:spLocks noGrp="1"/>
          </p:cNvSpPr>
          <p:nvPr>
            <p:ph type="sldNum" sz="quarter" idx="12"/>
          </p:nvPr>
        </p:nvSpPr>
        <p:spPr/>
        <p:txBody>
          <a:bodyPr/>
          <a:lstStyle/>
          <a:p>
            <a:fld id="{3C8D7F02-DCD7-4EB4-81DD-47A33925000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95B08A-BFF0-47DB-A76C-9C20C440C68B}" type="datetime1">
              <a:rPr lang="en-US" smtClean="0"/>
              <a:t>7/30/2023</a:t>
            </a:fld>
            <a:endParaRPr lang="en-US"/>
          </a:p>
        </p:txBody>
      </p:sp>
      <p:sp>
        <p:nvSpPr>
          <p:cNvPr id="5" name="Footer Placeholder 4"/>
          <p:cNvSpPr>
            <a:spLocks noGrp="1"/>
          </p:cNvSpPr>
          <p:nvPr>
            <p:ph type="ftr" sz="quarter" idx="11"/>
          </p:nvPr>
        </p:nvSpPr>
        <p:spPr/>
        <p:txBody>
          <a:bodyPr/>
          <a:lstStyle/>
          <a:p>
            <a:r>
              <a:rPr lang="en-US" smtClean="0"/>
              <a:t>prepared by Jay Narayan Jha</a:t>
            </a:r>
            <a:endParaRPr lang="en-US"/>
          </a:p>
        </p:txBody>
      </p:sp>
      <p:sp>
        <p:nvSpPr>
          <p:cNvPr id="6" name="Slide Number Placeholder 5"/>
          <p:cNvSpPr>
            <a:spLocks noGrp="1"/>
          </p:cNvSpPr>
          <p:nvPr>
            <p:ph type="sldNum" sz="quarter" idx="12"/>
          </p:nvPr>
        </p:nvSpPr>
        <p:spPr/>
        <p:txBody>
          <a:bodyPr/>
          <a:lstStyle/>
          <a:p>
            <a:fld id="{3C8D7F02-DCD7-4EB4-81DD-47A33925000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AE279F-802F-4666-B5B7-6F09C907708A}" type="datetime1">
              <a:rPr lang="en-US" smtClean="0"/>
              <a:t>7/30/2023</a:t>
            </a:fld>
            <a:endParaRPr lang="en-US"/>
          </a:p>
        </p:txBody>
      </p:sp>
      <p:sp>
        <p:nvSpPr>
          <p:cNvPr id="5" name="Footer Placeholder 4"/>
          <p:cNvSpPr>
            <a:spLocks noGrp="1"/>
          </p:cNvSpPr>
          <p:nvPr>
            <p:ph type="ftr" sz="quarter" idx="11"/>
          </p:nvPr>
        </p:nvSpPr>
        <p:spPr/>
        <p:txBody>
          <a:bodyPr/>
          <a:lstStyle/>
          <a:p>
            <a:r>
              <a:rPr lang="en-US" smtClean="0"/>
              <a:t>prepared by Jay Narayan Jha</a:t>
            </a:r>
            <a:endParaRPr lang="en-US"/>
          </a:p>
        </p:txBody>
      </p:sp>
      <p:sp>
        <p:nvSpPr>
          <p:cNvPr id="6" name="Slide Number Placeholder 5"/>
          <p:cNvSpPr>
            <a:spLocks noGrp="1"/>
          </p:cNvSpPr>
          <p:nvPr>
            <p:ph type="sldNum" sz="quarter" idx="12"/>
          </p:nvPr>
        </p:nvSpPr>
        <p:spPr/>
        <p:txBody>
          <a:bodyPr/>
          <a:lstStyle/>
          <a:p>
            <a:fld id="{3C8D7F02-DCD7-4EB4-81DD-47A33925000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Date Placeholder 2"/>
          <p:cNvSpPr>
            <a:spLocks noGrp="1"/>
          </p:cNvSpPr>
          <p:nvPr>
            <p:ph type="dt" sz="half" idx="10"/>
          </p:nvPr>
        </p:nvSpPr>
        <p:spPr/>
        <p:txBody>
          <a:bodyPr/>
          <a:lstStyle>
            <a:lvl1pPr>
              <a:defRPr/>
            </a:lvl1pPr>
          </a:lstStyle>
          <a:p>
            <a:fld id="{3166C56D-7294-4B93-967C-6029BEE54677}" type="datetime1">
              <a:rPr lang="en-US" smtClean="0"/>
              <a:t>7/30/2023</a:t>
            </a:fld>
            <a:endParaRPr lang="en-US"/>
          </a:p>
        </p:txBody>
      </p:sp>
      <p:sp>
        <p:nvSpPr>
          <p:cNvPr id="4" name="Footer Placeholder 3"/>
          <p:cNvSpPr>
            <a:spLocks noGrp="1"/>
          </p:cNvSpPr>
          <p:nvPr>
            <p:ph type="ftr" sz="quarter" idx="11"/>
          </p:nvPr>
        </p:nvSpPr>
        <p:spPr/>
        <p:txBody>
          <a:bodyPr/>
          <a:lstStyle>
            <a:lvl1pPr>
              <a:defRPr/>
            </a:lvl1pPr>
          </a:lstStyle>
          <a:p>
            <a:r>
              <a:rPr lang="en-US" smtClean="0"/>
              <a:t>prepared by Jay Narayan Jha</a:t>
            </a:r>
            <a:endParaRPr lang="en-US"/>
          </a:p>
        </p:txBody>
      </p:sp>
      <p:sp>
        <p:nvSpPr>
          <p:cNvPr id="5" name="Slide Number Placeholder 4"/>
          <p:cNvSpPr>
            <a:spLocks noGrp="1"/>
          </p:cNvSpPr>
          <p:nvPr>
            <p:ph type="sldNum" sz="quarter" idx="12"/>
          </p:nvPr>
        </p:nvSpPr>
        <p:spPr/>
        <p:txBody>
          <a:bodyPr/>
          <a:lstStyle>
            <a:lvl1pPr>
              <a:defRPr/>
            </a:lvl1pPr>
          </a:lstStyle>
          <a:p>
            <a:fld id="{3C8D7F02-DCD7-4EB4-81DD-47A33925000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6ABC4554-A865-4DFD-88AF-AED23129DB6C}" type="datetime1">
              <a:rPr lang="en-US" smtClean="0"/>
              <a:t>7/30/2023</a:t>
            </a:fld>
            <a:endParaRPr lang="en-US"/>
          </a:p>
        </p:txBody>
      </p:sp>
      <p:sp>
        <p:nvSpPr>
          <p:cNvPr id="3" name="Footer Placeholder 2"/>
          <p:cNvSpPr>
            <a:spLocks noGrp="1"/>
          </p:cNvSpPr>
          <p:nvPr>
            <p:ph type="ftr" sz="quarter" idx="11"/>
          </p:nvPr>
        </p:nvSpPr>
        <p:spPr/>
        <p:txBody>
          <a:bodyPr/>
          <a:lstStyle>
            <a:lvl1pPr>
              <a:defRPr/>
            </a:lvl1pPr>
          </a:lstStyle>
          <a:p>
            <a:r>
              <a:rPr lang="en-US" smtClean="0"/>
              <a:t>prepared by Jay Narayan Jha</a:t>
            </a:r>
            <a:endParaRPr lang="en-US"/>
          </a:p>
        </p:txBody>
      </p:sp>
      <p:sp>
        <p:nvSpPr>
          <p:cNvPr id="4" name="Slide Number Placeholder 3"/>
          <p:cNvSpPr>
            <a:spLocks noGrp="1"/>
          </p:cNvSpPr>
          <p:nvPr>
            <p:ph type="sldNum" sz="quarter" idx="12"/>
          </p:nvPr>
        </p:nvSpPr>
        <p:spPr/>
        <p:txBody>
          <a:bodyPr/>
          <a:lstStyle>
            <a:lvl1pPr>
              <a:defRPr/>
            </a:lvl1pPr>
          </a:lstStyle>
          <a:p>
            <a:fld id="{3C8D7F02-DCD7-4EB4-81DD-47A33925000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MY"/>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B9FF08A0-103A-428B-ABE3-30CBC450C577}" type="datetime1">
              <a:rPr lang="en-US" smtClean="0"/>
              <a:t>7/30/2023</a:t>
            </a:fld>
            <a:endParaRPr lang="en-US"/>
          </a:p>
        </p:txBody>
      </p:sp>
      <p:sp>
        <p:nvSpPr>
          <p:cNvPr id="6" name="Footer Placeholder 5"/>
          <p:cNvSpPr>
            <a:spLocks noGrp="1"/>
          </p:cNvSpPr>
          <p:nvPr>
            <p:ph type="ftr" sz="quarter" idx="11"/>
          </p:nvPr>
        </p:nvSpPr>
        <p:spPr/>
        <p:txBody>
          <a:bodyPr/>
          <a:lstStyle>
            <a:lvl1pPr>
              <a:defRPr/>
            </a:lvl1pPr>
          </a:lstStyle>
          <a:p>
            <a:r>
              <a:rPr lang="en-US" smtClean="0"/>
              <a:t>prepared by Jay Narayan Jha</a:t>
            </a:r>
            <a:endParaRPr lang="en-US"/>
          </a:p>
        </p:txBody>
      </p:sp>
      <p:sp>
        <p:nvSpPr>
          <p:cNvPr id="7" name="Slide Number Placeholder 6"/>
          <p:cNvSpPr>
            <a:spLocks noGrp="1"/>
          </p:cNvSpPr>
          <p:nvPr>
            <p:ph type="sldNum" sz="quarter" idx="12"/>
          </p:nvPr>
        </p:nvSpPr>
        <p:spPr/>
        <p:txBody>
          <a:bodyPr/>
          <a:lstStyle>
            <a:lvl1pPr>
              <a:defRPr/>
            </a:lvl1pPr>
          </a:lstStyle>
          <a:p>
            <a:fld id="{3C8D7F02-DCD7-4EB4-81DD-47A33925000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MY"/>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MY"/>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819E86BF-A52A-4C49-B66C-3EF44401D57D}" type="datetime1">
              <a:rPr lang="en-US" smtClean="0"/>
              <a:t>7/30/2023</a:t>
            </a:fld>
            <a:endParaRPr lang="en-US"/>
          </a:p>
        </p:txBody>
      </p:sp>
      <p:sp>
        <p:nvSpPr>
          <p:cNvPr id="6" name="Footer Placeholder 5"/>
          <p:cNvSpPr>
            <a:spLocks noGrp="1"/>
          </p:cNvSpPr>
          <p:nvPr>
            <p:ph type="ftr" sz="quarter" idx="11"/>
          </p:nvPr>
        </p:nvSpPr>
        <p:spPr/>
        <p:txBody>
          <a:bodyPr/>
          <a:lstStyle>
            <a:lvl1pPr>
              <a:defRPr/>
            </a:lvl1pPr>
          </a:lstStyle>
          <a:p>
            <a:r>
              <a:rPr lang="en-US" smtClean="0"/>
              <a:t>prepared by Jay Narayan Jha</a:t>
            </a:r>
            <a:endParaRPr lang="en-US"/>
          </a:p>
        </p:txBody>
      </p:sp>
      <p:sp>
        <p:nvSpPr>
          <p:cNvPr id="7" name="Slide Number Placeholder 6"/>
          <p:cNvSpPr>
            <a:spLocks noGrp="1"/>
          </p:cNvSpPr>
          <p:nvPr>
            <p:ph type="sldNum" sz="quarter" idx="12"/>
          </p:nvPr>
        </p:nvSpPr>
        <p:spPr/>
        <p:txBody>
          <a:bodyPr/>
          <a:lstStyle>
            <a:lvl1pPr>
              <a:defRPr/>
            </a:lvl1pPr>
          </a:lstStyle>
          <a:p>
            <a:fld id="{3C8D7F02-DCD7-4EB4-81DD-47A33925000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4.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381000" y="4419600"/>
            <a:ext cx="5486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MY" smtClean="0"/>
              <a:t>Place Your Subtitle Here</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9CC15E97-7C4E-4AD6-A810-0F89AFCF270F}" type="datetime1">
              <a:rPr lang="en-US" smtClean="0"/>
              <a:t>7/30/2023</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r>
              <a:rPr lang="en-US" smtClean="0"/>
              <a:t>prepared by Jay Narayan Jha</a:t>
            </a: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3C8D7F02-DCD7-4EB4-81DD-47A339250009}" type="slidenum">
              <a:rPr lang="en-US" smtClean="0"/>
              <a:pPr/>
              <a:t>‹#›</a:t>
            </a:fld>
            <a:endParaRPr lang="en-US"/>
          </a:p>
        </p:txBody>
      </p:sp>
      <p:sp>
        <p:nvSpPr>
          <p:cNvPr id="1036" name="Rectangle 12"/>
          <p:cNvSpPr>
            <a:spLocks noGrp="1" noChangeArrowheads="1"/>
          </p:cNvSpPr>
          <p:nvPr>
            <p:ph type="title"/>
          </p:nvPr>
        </p:nvSpPr>
        <p:spPr bwMode="auto">
          <a:xfrm>
            <a:off x="457200" y="5410200"/>
            <a:ext cx="8229600" cy="838200"/>
          </a:xfrm>
          <a:prstGeom prst="rect">
            <a:avLst/>
          </a:prstGeom>
          <a:noFill/>
          <a:ln w="9525">
            <a:noFill/>
            <a:miter lim="800000"/>
            <a:headEnd/>
            <a:tailEnd/>
          </a:ln>
          <a:effectLst>
            <a:outerShdw dist="35921" dir="2700000" algn="ctr" rotWithShape="0">
              <a:schemeClr val="bg2"/>
            </a:outerShdw>
          </a:effectLst>
        </p:spPr>
        <p:txBody>
          <a:bodyPr vert="horz" wrap="square" lIns="91440" tIns="45720" rIns="91440" bIns="45720" numCol="1" anchor="ctr" anchorCtr="0" compatLnSpc="1">
            <a:prstTxWarp prst="textNoShape">
              <a:avLst/>
            </a:prstTxWarp>
          </a:bodyPr>
          <a:lstStyle/>
          <a:p>
            <a:pPr lvl="0"/>
            <a:r>
              <a:rPr lang="en-MY" smtClean="0"/>
              <a:t>Software Template</a:t>
            </a:r>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p:txStyles>
    <p:titleStyle>
      <a:lvl1pPr algn="ctr" rtl="0" eaLnBrk="1" fontAlgn="base" hangingPunct="1">
        <a:spcBef>
          <a:spcPct val="0"/>
        </a:spcBef>
        <a:spcAft>
          <a:spcPct val="0"/>
        </a:spcAft>
        <a:defRPr sz="5000">
          <a:solidFill>
            <a:srgbClr val="000066"/>
          </a:solidFill>
          <a:latin typeface="+mj-lt"/>
          <a:ea typeface="+mj-ea"/>
          <a:cs typeface="+mj-cs"/>
        </a:defRPr>
      </a:lvl1pPr>
      <a:lvl2pPr algn="ctr" rtl="0" eaLnBrk="1" fontAlgn="base" hangingPunct="1">
        <a:spcBef>
          <a:spcPct val="0"/>
        </a:spcBef>
        <a:spcAft>
          <a:spcPct val="0"/>
        </a:spcAft>
        <a:defRPr sz="5000">
          <a:solidFill>
            <a:srgbClr val="000066"/>
          </a:solidFill>
          <a:latin typeface="Arial Black" pitchFamily="34" charset="0"/>
        </a:defRPr>
      </a:lvl2pPr>
      <a:lvl3pPr algn="ctr" rtl="0" eaLnBrk="1" fontAlgn="base" hangingPunct="1">
        <a:spcBef>
          <a:spcPct val="0"/>
        </a:spcBef>
        <a:spcAft>
          <a:spcPct val="0"/>
        </a:spcAft>
        <a:defRPr sz="5000">
          <a:solidFill>
            <a:srgbClr val="000066"/>
          </a:solidFill>
          <a:latin typeface="Arial Black" pitchFamily="34" charset="0"/>
        </a:defRPr>
      </a:lvl3pPr>
      <a:lvl4pPr algn="ctr" rtl="0" eaLnBrk="1" fontAlgn="base" hangingPunct="1">
        <a:spcBef>
          <a:spcPct val="0"/>
        </a:spcBef>
        <a:spcAft>
          <a:spcPct val="0"/>
        </a:spcAft>
        <a:defRPr sz="5000">
          <a:solidFill>
            <a:srgbClr val="000066"/>
          </a:solidFill>
          <a:latin typeface="Arial Black" pitchFamily="34" charset="0"/>
        </a:defRPr>
      </a:lvl4pPr>
      <a:lvl5pPr algn="ctr" rtl="0" eaLnBrk="1" fontAlgn="base" hangingPunct="1">
        <a:spcBef>
          <a:spcPct val="0"/>
        </a:spcBef>
        <a:spcAft>
          <a:spcPct val="0"/>
        </a:spcAft>
        <a:defRPr sz="5000">
          <a:solidFill>
            <a:srgbClr val="000066"/>
          </a:solidFill>
          <a:latin typeface="Arial Black" pitchFamily="34" charset="0"/>
        </a:defRPr>
      </a:lvl5pPr>
      <a:lvl6pPr marL="457200" algn="ctr" rtl="0" eaLnBrk="1" fontAlgn="base" hangingPunct="1">
        <a:spcBef>
          <a:spcPct val="0"/>
        </a:spcBef>
        <a:spcAft>
          <a:spcPct val="0"/>
        </a:spcAft>
        <a:defRPr sz="5000">
          <a:solidFill>
            <a:srgbClr val="000066"/>
          </a:solidFill>
          <a:latin typeface="Arial Black" pitchFamily="34" charset="0"/>
        </a:defRPr>
      </a:lvl6pPr>
      <a:lvl7pPr marL="914400" algn="ctr" rtl="0" eaLnBrk="1" fontAlgn="base" hangingPunct="1">
        <a:spcBef>
          <a:spcPct val="0"/>
        </a:spcBef>
        <a:spcAft>
          <a:spcPct val="0"/>
        </a:spcAft>
        <a:defRPr sz="5000">
          <a:solidFill>
            <a:srgbClr val="000066"/>
          </a:solidFill>
          <a:latin typeface="Arial Black" pitchFamily="34" charset="0"/>
        </a:defRPr>
      </a:lvl7pPr>
      <a:lvl8pPr marL="1371600" algn="ctr" rtl="0" eaLnBrk="1" fontAlgn="base" hangingPunct="1">
        <a:spcBef>
          <a:spcPct val="0"/>
        </a:spcBef>
        <a:spcAft>
          <a:spcPct val="0"/>
        </a:spcAft>
        <a:defRPr sz="5000">
          <a:solidFill>
            <a:srgbClr val="000066"/>
          </a:solidFill>
          <a:latin typeface="Arial Black" pitchFamily="34" charset="0"/>
        </a:defRPr>
      </a:lvl8pPr>
      <a:lvl9pPr marL="1828800" algn="ctr" rtl="0" eaLnBrk="1" fontAlgn="base" hangingPunct="1">
        <a:spcBef>
          <a:spcPct val="0"/>
        </a:spcBef>
        <a:spcAft>
          <a:spcPct val="0"/>
        </a:spcAft>
        <a:defRPr sz="5000">
          <a:solidFill>
            <a:srgbClr val="000066"/>
          </a:solidFill>
          <a:latin typeface="Arial Black" pitchFamily="34" charset="0"/>
        </a:defRPr>
      </a:lvl9pPr>
    </p:titleStyle>
    <p:bodyStyle>
      <a:lvl1pPr marL="342900" indent="-342900" algn="r" rtl="0" eaLnBrk="1" fontAlgn="base" hangingPunct="1">
        <a:spcBef>
          <a:spcPct val="20000"/>
        </a:spcBef>
        <a:spcAft>
          <a:spcPct val="0"/>
        </a:spcAft>
        <a:defRPr sz="3000" b="1">
          <a:solidFill>
            <a:srgbClr val="0066FF"/>
          </a:solidFill>
          <a:latin typeface="+mn-lt"/>
          <a:ea typeface="+mn-ea"/>
          <a:cs typeface="+mn-cs"/>
        </a:defRPr>
      </a:lvl1pPr>
      <a:lvl2pPr marL="742950" indent="-285750" algn="l" rtl="0" eaLnBrk="1" fontAlgn="base" hangingPunct="1">
        <a:spcBef>
          <a:spcPct val="20000"/>
        </a:spcBef>
        <a:spcAft>
          <a:spcPct val="0"/>
        </a:spcAft>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bwMode="auto">
          <a:xfrm>
            <a:off x="304800" y="685800"/>
            <a:ext cx="5715000" cy="579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MY" smtClean="0"/>
              <a:t>Place Your Topic Here</a:t>
            </a:r>
          </a:p>
        </p:txBody>
      </p:sp>
      <p:sp>
        <p:nvSpPr>
          <p:cNvPr id="53251" name="Rectangle 3"/>
          <p:cNvSpPr>
            <a:spLocks noGrp="1" noChangeArrowheads="1"/>
          </p:cNvSpPr>
          <p:nvPr>
            <p:ph type="body" idx="1"/>
          </p:nvPr>
        </p:nvSpPr>
        <p:spPr bwMode="auto">
          <a:xfrm>
            <a:off x="304800" y="1828800"/>
            <a:ext cx="7239000" cy="434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MY" smtClean="0"/>
              <a:t>Your Description Goes Here</a:t>
            </a:r>
          </a:p>
        </p:txBody>
      </p:sp>
      <p:sp>
        <p:nvSpPr>
          <p:cNvPr id="5325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6E8D55E7-A97D-46A8-971F-904442686DC5}" type="datetime1">
              <a:rPr lang="en-US" smtClean="0"/>
              <a:t>7/30/2023</a:t>
            </a:fld>
            <a:endParaRPr lang="en-MY"/>
          </a:p>
        </p:txBody>
      </p:sp>
      <p:sp>
        <p:nvSpPr>
          <p:cNvPr id="5325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r>
              <a:rPr lang="en-US" smtClean="0"/>
              <a:t>prepared by Jay Narayan Jha</a:t>
            </a:r>
            <a:endParaRPr lang="en-MY"/>
          </a:p>
        </p:txBody>
      </p:sp>
      <p:sp>
        <p:nvSpPr>
          <p:cNvPr id="5325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79BF528C-4C82-4640-8088-0EB95CFD2986}" type="slidenum">
              <a:rPr lang="en-MY"/>
              <a:pPr/>
              <a:t>‹#›</a:t>
            </a:fld>
            <a:endParaRPr lang="en-MY"/>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hdr="0"/>
  <p:txStyles>
    <p:titleStyle>
      <a:lvl1pPr algn="l" rtl="0" eaLnBrk="1" fontAlgn="base" hangingPunct="1">
        <a:spcBef>
          <a:spcPct val="0"/>
        </a:spcBef>
        <a:spcAft>
          <a:spcPct val="0"/>
        </a:spcAft>
        <a:defRPr sz="3500">
          <a:solidFill>
            <a:srgbClr val="000066"/>
          </a:solidFill>
          <a:latin typeface="+mj-lt"/>
          <a:ea typeface="+mj-ea"/>
          <a:cs typeface="+mj-cs"/>
        </a:defRPr>
      </a:lvl1pPr>
      <a:lvl2pPr algn="l" rtl="0" eaLnBrk="1" fontAlgn="base" hangingPunct="1">
        <a:spcBef>
          <a:spcPct val="0"/>
        </a:spcBef>
        <a:spcAft>
          <a:spcPct val="0"/>
        </a:spcAft>
        <a:defRPr sz="3500">
          <a:solidFill>
            <a:srgbClr val="000066"/>
          </a:solidFill>
          <a:latin typeface="Arial Black" pitchFamily="34" charset="0"/>
        </a:defRPr>
      </a:lvl2pPr>
      <a:lvl3pPr algn="l" rtl="0" eaLnBrk="1" fontAlgn="base" hangingPunct="1">
        <a:spcBef>
          <a:spcPct val="0"/>
        </a:spcBef>
        <a:spcAft>
          <a:spcPct val="0"/>
        </a:spcAft>
        <a:defRPr sz="3500">
          <a:solidFill>
            <a:srgbClr val="000066"/>
          </a:solidFill>
          <a:latin typeface="Arial Black" pitchFamily="34" charset="0"/>
        </a:defRPr>
      </a:lvl3pPr>
      <a:lvl4pPr algn="l" rtl="0" eaLnBrk="1" fontAlgn="base" hangingPunct="1">
        <a:spcBef>
          <a:spcPct val="0"/>
        </a:spcBef>
        <a:spcAft>
          <a:spcPct val="0"/>
        </a:spcAft>
        <a:defRPr sz="3500">
          <a:solidFill>
            <a:srgbClr val="000066"/>
          </a:solidFill>
          <a:latin typeface="Arial Black" pitchFamily="34" charset="0"/>
        </a:defRPr>
      </a:lvl4pPr>
      <a:lvl5pPr algn="l" rtl="0" eaLnBrk="1" fontAlgn="base" hangingPunct="1">
        <a:spcBef>
          <a:spcPct val="0"/>
        </a:spcBef>
        <a:spcAft>
          <a:spcPct val="0"/>
        </a:spcAft>
        <a:defRPr sz="3500">
          <a:solidFill>
            <a:srgbClr val="000066"/>
          </a:solidFill>
          <a:latin typeface="Arial Black" pitchFamily="34" charset="0"/>
        </a:defRPr>
      </a:lvl5pPr>
      <a:lvl6pPr marL="457200" algn="l" rtl="0" eaLnBrk="1" fontAlgn="base" hangingPunct="1">
        <a:spcBef>
          <a:spcPct val="0"/>
        </a:spcBef>
        <a:spcAft>
          <a:spcPct val="0"/>
        </a:spcAft>
        <a:defRPr sz="3500">
          <a:solidFill>
            <a:srgbClr val="000066"/>
          </a:solidFill>
          <a:latin typeface="Arial Black" pitchFamily="34" charset="0"/>
        </a:defRPr>
      </a:lvl6pPr>
      <a:lvl7pPr marL="914400" algn="l" rtl="0" eaLnBrk="1" fontAlgn="base" hangingPunct="1">
        <a:spcBef>
          <a:spcPct val="0"/>
        </a:spcBef>
        <a:spcAft>
          <a:spcPct val="0"/>
        </a:spcAft>
        <a:defRPr sz="3500">
          <a:solidFill>
            <a:srgbClr val="000066"/>
          </a:solidFill>
          <a:latin typeface="Arial Black" pitchFamily="34" charset="0"/>
        </a:defRPr>
      </a:lvl7pPr>
      <a:lvl8pPr marL="1371600" algn="l" rtl="0" eaLnBrk="1" fontAlgn="base" hangingPunct="1">
        <a:spcBef>
          <a:spcPct val="0"/>
        </a:spcBef>
        <a:spcAft>
          <a:spcPct val="0"/>
        </a:spcAft>
        <a:defRPr sz="3500">
          <a:solidFill>
            <a:srgbClr val="000066"/>
          </a:solidFill>
          <a:latin typeface="Arial Black" pitchFamily="34" charset="0"/>
        </a:defRPr>
      </a:lvl8pPr>
      <a:lvl9pPr marL="1828800" algn="l" rtl="0" eaLnBrk="1" fontAlgn="base" hangingPunct="1">
        <a:spcBef>
          <a:spcPct val="0"/>
        </a:spcBef>
        <a:spcAft>
          <a:spcPct val="0"/>
        </a:spcAft>
        <a:defRPr sz="3500">
          <a:solidFill>
            <a:srgbClr val="000066"/>
          </a:solidFill>
          <a:latin typeface="Arial Black" pitchFamily="34" charset="0"/>
        </a:defRPr>
      </a:lvl9pPr>
    </p:titleStyle>
    <p:bodyStyle>
      <a:lvl1pPr marL="342900" indent="-342900" algn="l" rtl="0" eaLnBrk="1" fontAlgn="base" hangingPunct="1">
        <a:spcBef>
          <a:spcPct val="20000"/>
        </a:spcBef>
        <a:spcAft>
          <a:spcPct val="0"/>
        </a:spcAft>
        <a:defRPr sz="20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5258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E5C0C765-F6D8-4B76-8381-8284ACEDA235}" type="datetime1">
              <a:rPr lang="en-US" smtClean="0"/>
              <a:t>7/30/2023</a:t>
            </a:fld>
            <a:endParaRPr lang="en-MY"/>
          </a:p>
        </p:txBody>
      </p:sp>
      <p:sp>
        <p:nvSpPr>
          <p:cNvPr id="15258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r>
              <a:rPr lang="en-US" smtClean="0"/>
              <a:t>prepared by Jay Narayan Jha</a:t>
            </a:r>
            <a:endParaRPr lang="en-MY"/>
          </a:p>
        </p:txBody>
      </p:sp>
      <p:sp>
        <p:nvSpPr>
          <p:cNvPr id="15258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B6DB6097-FE9B-4852-83B9-DF0B82D99DA6}" type="slidenum">
              <a:rPr lang="en-MY"/>
              <a:pPr/>
              <a:t>‹#›</a:t>
            </a:fld>
            <a:endParaRPr lang="en-MY"/>
          </a:p>
        </p:txBody>
      </p:sp>
      <p:sp>
        <p:nvSpPr>
          <p:cNvPr id="152600" name="Rectangle 24"/>
          <p:cNvSpPr>
            <a:spLocks noGrp="1" noChangeArrowheads="1"/>
          </p:cNvSpPr>
          <p:nvPr>
            <p:ph type="title"/>
          </p:nvPr>
        </p:nvSpPr>
        <p:spPr bwMode="auto">
          <a:xfrm>
            <a:off x="304800" y="685800"/>
            <a:ext cx="5715000" cy="579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MY" smtClean="0"/>
              <a:t>Place Your Topic Here</a:t>
            </a:r>
          </a:p>
        </p:txBody>
      </p:sp>
      <p:sp>
        <p:nvSpPr>
          <p:cNvPr id="152601" name="Rectangle 25"/>
          <p:cNvSpPr>
            <a:spLocks noGrp="1" noChangeArrowheads="1"/>
          </p:cNvSpPr>
          <p:nvPr>
            <p:ph type="body" idx="1"/>
          </p:nvPr>
        </p:nvSpPr>
        <p:spPr bwMode="auto">
          <a:xfrm>
            <a:off x="304800" y="1828800"/>
            <a:ext cx="7239000" cy="434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MY" smtClean="0"/>
              <a:t>Your Description Goes Here</a:t>
            </a:r>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ransition/>
  <p:timing>
    <p:tnLst>
      <p:par>
        <p:cTn id="1" dur="indefinite" restart="never" nodeType="tmRoot"/>
      </p:par>
    </p:tnLst>
  </p:timing>
  <p:hf hdr="0"/>
  <p:txStyles>
    <p:titleStyle>
      <a:lvl1pPr algn="ctr" rtl="0" eaLnBrk="1" fontAlgn="base" hangingPunct="1">
        <a:spcBef>
          <a:spcPct val="0"/>
        </a:spcBef>
        <a:spcAft>
          <a:spcPct val="0"/>
        </a:spcAft>
        <a:defRPr sz="3500">
          <a:solidFill>
            <a:srgbClr val="3333CC"/>
          </a:solidFill>
          <a:latin typeface="+mj-lt"/>
          <a:ea typeface="+mj-ea"/>
          <a:cs typeface="+mj-cs"/>
        </a:defRPr>
      </a:lvl1pPr>
      <a:lvl2pPr algn="ctr" rtl="0" eaLnBrk="1" fontAlgn="base" hangingPunct="1">
        <a:spcBef>
          <a:spcPct val="0"/>
        </a:spcBef>
        <a:spcAft>
          <a:spcPct val="0"/>
        </a:spcAft>
        <a:defRPr sz="3500">
          <a:solidFill>
            <a:srgbClr val="3333CC"/>
          </a:solidFill>
          <a:latin typeface="Arial Black" pitchFamily="34" charset="0"/>
        </a:defRPr>
      </a:lvl2pPr>
      <a:lvl3pPr algn="ctr" rtl="0" eaLnBrk="1" fontAlgn="base" hangingPunct="1">
        <a:spcBef>
          <a:spcPct val="0"/>
        </a:spcBef>
        <a:spcAft>
          <a:spcPct val="0"/>
        </a:spcAft>
        <a:defRPr sz="3500">
          <a:solidFill>
            <a:srgbClr val="3333CC"/>
          </a:solidFill>
          <a:latin typeface="Arial Black" pitchFamily="34" charset="0"/>
        </a:defRPr>
      </a:lvl3pPr>
      <a:lvl4pPr algn="ctr" rtl="0" eaLnBrk="1" fontAlgn="base" hangingPunct="1">
        <a:spcBef>
          <a:spcPct val="0"/>
        </a:spcBef>
        <a:spcAft>
          <a:spcPct val="0"/>
        </a:spcAft>
        <a:defRPr sz="3500">
          <a:solidFill>
            <a:srgbClr val="3333CC"/>
          </a:solidFill>
          <a:latin typeface="Arial Black" pitchFamily="34" charset="0"/>
        </a:defRPr>
      </a:lvl4pPr>
      <a:lvl5pPr algn="ctr" rtl="0" eaLnBrk="1" fontAlgn="base" hangingPunct="1">
        <a:spcBef>
          <a:spcPct val="0"/>
        </a:spcBef>
        <a:spcAft>
          <a:spcPct val="0"/>
        </a:spcAft>
        <a:defRPr sz="3500">
          <a:solidFill>
            <a:srgbClr val="3333CC"/>
          </a:solidFill>
          <a:latin typeface="Arial Black" pitchFamily="34" charset="0"/>
        </a:defRPr>
      </a:lvl5pPr>
      <a:lvl6pPr marL="457200" algn="ctr" rtl="0" eaLnBrk="1" fontAlgn="base" hangingPunct="1">
        <a:spcBef>
          <a:spcPct val="0"/>
        </a:spcBef>
        <a:spcAft>
          <a:spcPct val="0"/>
        </a:spcAft>
        <a:defRPr sz="3500">
          <a:solidFill>
            <a:srgbClr val="3333CC"/>
          </a:solidFill>
          <a:latin typeface="Arial Black" pitchFamily="34" charset="0"/>
        </a:defRPr>
      </a:lvl6pPr>
      <a:lvl7pPr marL="914400" algn="ctr" rtl="0" eaLnBrk="1" fontAlgn="base" hangingPunct="1">
        <a:spcBef>
          <a:spcPct val="0"/>
        </a:spcBef>
        <a:spcAft>
          <a:spcPct val="0"/>
        </a:spcAft>
        <a:defRPr sz="3500">
          <a:solidFill>
            <a:srgbClr val="3333CC"/>
          </a:solidFill>
          <a:latin typeface="Arial Black" pitchFamily="34" charset="0"/>
        </a:defRPr>
      </a:lvl7pPr>
      <a:lvl8pPr marL="1371600" algn="ctr" rtl="0" eaLnBrk="1" fontAlgn="base" hangingPunct="1">
        <a:spcBef>
          <a:spcPct val="0"/>
        </a:spcBef>
        <a:spcAft>
          <a:spcPct val="0"/>
        </a:spcAft>
        <a:defRPr sz="3500">
          <a:solidFill>
            <a:srgbClr val="3333CC"/>
          </a:solidFill>
          <a:latin typeface="Arial Black" pitchFamily="34" charset="0"/>
        </a:defRPr>
      </a:lvl8pPr>
      <a:lvl9pPr marL="1828800" algn="ctr" rtl="0" eaLnBrk="1" fontAlgn="base" hangingPunct="1">
        <a:spcBef>
          <a:spcPct val="0"/>
        </a:spcBef>
        <a:spcAft>
          <a:spcPct val="0"/>
        </a:spcAft>
        <a:defRPr sz="3500">
          <a:solidFill>
            <a:srgbClr val="3333CC"/>
          </a:solidFill>
          <a:latin typeface="Arial Black" pitchFamily="34" charset="0"/>
        </a:defRPr>
      </a:lvl9pPr>
    </p:titleStyle>
    <p:bodyStyle>
      <a:lvl1pPr marL="342900" indent="-342900" algn="l" rtl="0" eaLnBrk="1" fontAlgn="base" hangingPunct="1">
        <a:spcBef>
          <a:spcPct val="20000"/>
        </a:spcBef>
        <a:spcAft>
          <a:spcPct val="0"/>
        </a:spcAft>
        <a:defRPr sz="2000" b="1">
          <a:solidFill>
            <a:srgbClr val="000066"/>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2BDFDBDE-DBA6-4F6A-B578-D921B4B183B4}" type="datetime1">
              <a:rPr lang="en-US" smtClean="0"/>
              <a:t>7/30/2023</a:t>
            </a:fld>
            <a:endParaRPr lang="en-MY"/>
          </a:p>
        </p:txBody>
      </p:sp>
      <p:sp>
        <p:nvSpPr>
          <p:cNvPr id="15667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r>
              <a:rPr lang="en-US" smtClean="0"/>
              <a:t>prepared by Jay Narayan Jha</a:t>
            </a:r>
            <a:endParaRPr lang="en-MY"/>
          </a:p>
        </p:txBody>
      </p:sp>
      <p:sp>
        <p:nvSpPr>
          <p:cNvPr id="15667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6BBD4EE2-C9C7-4C62-AE47-4635544D1932}" type="slidenum">
              <a:rPr lang="en-MY"/>
              <a:pPr/>
              <a:t>‹#›</a:t>
            </a:fld>
            <a:endParaRPr lang="en-MY"/>
          </a:p>
        </p:txBody>
      </p:sp>
      <p:sp>
        <p:nvSpPr>
          <p:cNvPr id="156680" name="Rectangle 8"/>
          <p:cNvSpPr>
            <a:spLocks noGrp="1" noChangeArrowheads="1"/>
          </p:cNvSpPr>
          <p:nvPr>
            <p:ph type="title"/>
          </p:nvPr>
        </p:nvSpPr>
        <p:spPr bwMode="auto">
          <a:xfrm>
            <a:off x="533400" y="5181600"/>
            <a:ext cx="8077200"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MY" smtClean="0"/>
              <a:t>Transitional Page</a:t>
            </a:r>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hf hdr="0"/>
  <p:txStyles>
    <p:titleStyle>
      <a:lvl1pPr algn="ctr" rtl="0" eaLnBrk="1" fontAlgn="base" hangingPunct="1">
        <a:spcBef>
          <a:spcPct val="0"/>
        </a:spcBef>
        <a:spcAft>
          <a:spcPct val="0"/>
        </a:spcAft>
        <a:defRPr sz="5000">
          <a:solidFill>
            <a:schemeClr val="hlink"/>
          </a:solidFill>
          <a:latin typeface="+mj-lt"/>
          <a:ea typeface="+mj-ea"/>
          <a:cs typeface="+mj-cs"/>
        </a:defRPr>
      </a:lvl1pPr>
      <a:lvl2pPr algn="ctr" rtl="0" eaLnBrk="1" fontAlgn="base" hangingPunct="1">
        <a:spcBef>
          <a:spcPct val="0"/>
        </a:spcBef>
        <a:spcAft>
          <a:spcPct val="0"/>
        </a:spcAft>
        <a:defRPr sz="5000">
          <a:solidFill>
            <a:schemeClr val="hlink"/>
          </a:solidFill>
          <a:latin typeface="Arial Black" pitchFamily="34" charset="0"/>
        </a:defRPr>
      </a:lvl2pPr>
      <a:lvl3pPr algn="ctr" rtl="0" eaLnBrk="1" fontAlgn="base" hangingPunct="1">
        <a:spcBef>
          <a:spcPct val="0"/>
        </a:spcBef>
        <a:spcAft>
          <a:spcPct val="0"/>
        </a:spcAft>
        <a:defRPr sz="5000">
          <a:solidFill>
            <a:schemeClr val="hlink"/>
          </a:solidFill>
          <a:latin typeface="Arial Black" pitchFamily="34" charset="0"/>
        </a:defRPr>
      </a:lvl3pPr>
      <a:lvl4pPr algn="ctr" rtl="0" eaLnBrk="1" fontAlgn="base" hangingPunct="1">
        <a:spcBef>
          <a:spcPct val="0"/>
        </a:spcBef>
        <a:spcAft>
          <a:spcPct val="0"/>
        </a:spcAft>
        <a:defRPr sz="5000">
          <a:solidFill>
            <a:schemeClr val="hlink"/>
          </a:solidFill>
          <a:latin typeface="Arial Black" pitchFamily="34" charset="0"/>
        </a:defRPr>
      </a:lvl4pPr>
      <a:lvl5pPr algn="ctr" rtl="0" eaLnBrk="1" fontAlgn="base" hangingPunct="1">
        <a:spcBef>
          <a:spcPct val="0"/>
        </a:spcBef>
        <a:spcAft>
          <a:spcPct val="0"/>
        </a:spcAft>
        <a:defRPr sz="5000">
          <a:solidFill>
            <a:schemeClr val="hlink"/>
          </a:solidFill>
          <a:latin typeface="Arial Black" pitchFamily="34" charset="0"/>
        </a:defRPr>
      </a:lvl5pPr>
      <a:lvl6pPr marL="457200" algn="ctr" rtl="0" eaLnBrk="1" fontAlgn="base" hangingPunct="1">
        <a:spcBef>
          <a:spcPct val="0"/>
        </a:spcBef>
        <a:spcAft>
          <a:spcPct val="0"/>
        </a:spcAft>
        <a:defRPr sz="5000">
          <a:solidFill>
            <a:schemeClr val="hlink"/>
          </a:solidFill>
          <a:latin typeface="Arial Black" pitchFamily="34" charset="0"/>
        </a:defRPr>
      </a:lvl6pPr>
      <a:lvl7pPr marL="914400" algn="ctr" rtl="0" eaLnBrk="1" fontAlgn="base" hangingPunct="1">
        <a:spcBef>
          <a:spcPct val="0"/>
        </a:spcBef>
        <a:spcAft>
          <a:spcPct val="0"/>
        </a:spcAft>
        <a:defRPr sz="5000">
          <a:solidFill>
            <a:schemeClr val="hlink"/>
          </a:solidFill>
          <a:latin typeface="Arial Black" pitchFamily="34" charset="0"/>
        </a:defRPr>
      </a:lvl7pPr>
      <a:lvl8pPr marL="1371600" algn="ctr" rtl="0" eaLnBrk="1" fontAlgn="base" hangingPunct="1">
        <a:spcBef>
          <a:spcPct val="0"/>
        </a:spcBef>
        <a:spcAft>
          <a:spcPct val="0"/>
        </a:spcAft>
        <a:defRPr sz="5000">
          <a:solidFill>
            <a:schemeClr val="hlink"/>
          </a:solidFill>
          <a:latin typeface="Arial Black" pitchFamily="34" charset="0"/>
        </a:defRPr>
      </a:lvl8pPr>
      <a:lvl9pPr marL="1828800" algn="ctr" rtl="0" eaLnBrk="1" fontAlgn="base" hangingPunct="1">
        <a:spcBef>
          <a:spcPct val="0"/>
        </a:spcBef>
        <a:spcAft>
          <a:spcPct val="0"/>
        </a:spcAft>
        <a:defRPr sz="5000">
          <a:solidFill>
            <a:schemeClr val="hlink"/>
          </a:solidFill>
          <a:latin typeface="Arial Black" pitchFamily="34" charset="0"/>
        </a:defRPr>
      </a:lvl9pPr>
    </p:titleStyle>
    <p:bodyStyle>
      <a:lvl1pPr marL="342900" indent="-342900" algn="ctr" rtl="0" eaLnBrk="1" fontAlgn="base" hangingPunct="1">
        <a:spcBef>
          <a:spcPct val="20000"/>
        </a:spcBef>
        <a:spcAft>
          <a:spcPct val="0"/>
        </a:spcAft>
        <a:defRPr sz="4500">
          <a:solidFill>
            <a:schemeClr val="bg1"/>
          </a:solidFill>
          <a:latin typeface="+mn-lt"/>
          <a:ea typeface="+mn-ea"/>
          <a:cs typeface="+mn-cs"/>
        </a:defRPr>
      </a:lvl1pPr>
      <a:lvl2pPr marL="742950" indent="-285750" algn="l" rtl="0" eaLnBrk="1" fontAlgn="base" hangingPunct="1">
        <a:spcBef>
          <a:spcPct val="20000"/>
        </a:spcBef>
        <a:spcAft>
          <a:spcPct val="0"/>
        </a:spcAft>
        <a:defRPr sz="2800">
          <a:solidFill>
            <a:schemeClr val="tx1"/>
          </a:solidFill>
          <a:latin typeface="Arial" charset="0"/>
        </a:defRPr>
      </a:lvl2pPr>
      <a:lvl3pPr marL="1143000" indent="-228600" algn="l" rtl="0" eaLnBrk="1" fontAlgn="base" hangingPunct="1">
        <a:spcBef>
          <a:spcPct val="20000"/>
        </a:spcBef>
        <a:spcAft>
          <a:spcPct val="0"/>
        </a:spcAft>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82185-72A5-480E-B85A-29D5FB2AA39D}" type="datetime1">
              <a:rPr lang="en-US" smtClean="0"/>
              <a:t>7/30/2023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prepared by Jay Narayan Jha</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8D7F02-DCD7-4EB4-81DD-47A33925000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9.png"/><Relationship Id="rId7" Type="http://schemas.openxmlformats.org/officeDocument/2006/relationships/oleObject" Target="../embeddings/oleObject10.bin"/><Relationship Id="rId2" Type="http://schemas.openxmlformats.org/officeDocument/2006/relationships/slideLayout" Target="../slideLayouts/slideLayout50.xml"/><Relationship Id="rId1" Type="http://schemas.openxmlformats.org/officeDocument/2006/relationships/vmlDrawing" Target="../drawings/vmlDrawing4.vml"/><Relationship Id="rId6" Type="http://schemas.openxmlformats.org/officeDocument/2006/relationships/image" Target="../media/image20.png"/><Relationship Id="rId5" Type="http://schemas.openxmlformats.org/officeDocument/2006/relationships/image" Target="../media/image17.wmf"/><Relationship Id="rId4" Type="http://schemas.openxmlformats.org/officeDocument/2006/relationships/oleObject" Target="../embeddings/oleObject9.bin"/></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0.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image" Target="../media/image41.png"/><Relationship Id="rId7" Type="http://schemas.openxmlformats.org/officeDocument/2006/relationships/oleObject" Target="../embeddings/oleObject12.bin"/><Relationship Id="rId2" Type="http://schemas.openxmlformats.org/officeDocument/2006/relationships/slideLayout" Target="../slideLayouts/slideLayout46.xml"/><Relationship Id="rId1" Type="http://schemas.openxmlformats.org/officeDocument/2006/relationships/vmlDrawing" Target="../drawings/vmlDrawing5.vml"/><Relationship Id="rId6" Type="http://schemas.openxmlformats.org/officeDocument/2006/relationships/image" Target="../media/image39.wmf"/><Relationship Id="rId5" Type="http://schemas.openxmlformats.org/officeDocument/2006/relationships/oleObject" Target="../embeddings/oleObject11.bin"/><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46.xml"/><Relationship Id="rId1" Type="http://schemas.openxmlformats.org/officeDocument/2006/relationships/vmlDrawing" Target="../drawings/vmlDrawing6.vml"/><Relationship Id="rId6" Type="http://schemas.openxmlformats.org/officeDocument/2006/relationships/image" Target="../media/image44.wmf"/><Relationship Id="rId5" Type="http://schemas.openxmlformats.org/officeDocument/2006/relationships/oleObject" Target="../embeddings/oleObject14.bin"/><Relationship Id="rId4" Type="http://schemas.openxmlformats.org/officeDocument/2006/relationships/image" Target="../media/image43.wmf"/></Relationships>
</file>

<file path=ppt/slides/_rels/slide2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51.xml"/><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6.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6.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4.bin"/><Relationship Id="rId4" Type="http://schemas.openxmlformats.org/officeDocument/2006/relationships/image" Target="../media/image8.wmf"/></Relationships>
</file>

<file path=ppt/slides/_rels/slide8.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50.xml"/><Relationship Id="rId1" Type="http://schemas.openxmlformats.org/officeDocument/2006/relationships/vmlDrawing" Target="../drawings/vmlDrawing3.vml"/><Relationship Id="rId6" Type="http://schemas.openxmlformats.org/officeDocument/2006/relationships/image" Target="../media/image11.wmf"/><Relationship Id="rId5" Type="http://schemas.openxmlformats.org/officeDocument/2006/relationships/oleObject" Target="../embeddings/oleObject6.bin"/><Relationship Id="rId10" Type="http://schemas.openxmlformats.org/officeDocument/2006/relationships/image" Target="../media/image13.wmf"/><Relationship Id="rId4" Type="http://schemas.openxmlformats.org/officeDocument/2006/relationships/image" Target="../media/image10.wmf"/><Relationship Id="rId9"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2CD76C7-23CB-48BC-A37F-FBD7A2932908}" type="datetime1">
              <a:rPr lang="en-US" smtClean="0"/>
              <a:t>7/30/2023</a:t>
            </a:fld>
            <a:endParaRPr lang="en-US"/>
          </a:p>
        </p:txBody>
      </p:sp>
      <p:sp>
        <p:nvSpPr>
          <p:cNvPr id="6" name="Footer Placeholder 5"/>
          <p:cNvSpPr>
            <a:spLocks noGrp="1"/>
          </p:cNvSpPr>
          <p:nvPr>
            <p:ph type="ftr" sz="quarter" idx="11"/>
          </p:nvPr>
        </p:nvSpPr>
        <p:spPr/>
        <p:txBody>
          <a:bodyPr/>
          <a:lstStyle/>
          <a:p>
            <a:r>
              <a:rPr lang="en-US" smtClean="0"/>
              <a:t>prepared by Jay Narayan Jha</a:t>
            </a:r>
            <a:endParaRPr lang="en-US"/>
          </a:p>
        </p:txBody>
      </p:sp>
      <p:sp>
        <p:nvSpPr>
          <p:cNvPr id="5" name="Slide Number Placeholder 4"/>
          <p:cNvSpPr>
            <a:spLocks noGrp="1"/>
          </p:cNvSpPr>
          <p:nvPr>
            <p:ph type="sldNum" sz="quarter" idx="12"/>
          </p:nvPr>
        </p:nvSpPr>
        <p:spPr/>
        <p:txBody>
          <a:bodyPr/>
          <a:lstStyle/>
          <a:p>
            <a:fld id="{3C8D7F02-DCD7-4EB4-81DD-47A339250009}" type="slidenum">
              <a:rPr lang="en-US" smtClean="0"/>
              <a:pPr/>
              <a:t>1</a:t>
            </a:fld>
            <a:endParaRPr lang="en-US"/>
          </a:p>
        </p:txBody>
      </p:sp>
      <p:grpSp>
        <p:nvGrpSpPr>
          <p:cNvPr id="12" name="Group 8"/>
          <p:cNvGrpSpPr>
            <a:grpSpLocks/>
          </p:cNvGrpSpPr>
          <p:nvPr/>
        </p:nvGrpSpPr>
        <p:grpSpPr bwMode="auto">
          <a:xfrm>
            <a:off x="1873250" y="2046074"/>
            <a:ext cx="5302566" cy="1263650"/>
            <a:chOff x="2073499" y="2716068"/>
            <a:chExt cx="5301707" cy="1263504"/>
          </a:xfrm>
        </p:grpSpPr>
        <p:sp>
          <p:nvSpPr>
            <p:cNvPr id="13" name="Rectangle 1"/>
            <p:cNvSpPr>
              <a:spLocks noChangeArrowheads="1"/>
            </p:cNvSpPr>
            <p:nvPr/>
          </p:nvSpPr>
          <p:spPr bwMode="auto">
            <a:xfrm>
              <a:off x="2943941" y="3506758"/>
              <a:ext cx="4431265" cy="46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buFont typeface="Arial" panose="020B0604020202020204" pitchFamily="34" charset="0"/>
                <a:buNone/>
              </a:pPr>
              <a:r>
                <a:rPr lang="en-US" sz="2400" b="1" dirty="0" smtClean="0"/>
                <a:t>Counting and Advanced Counting</a:t>
              </a:r>
              <a:endParaRPr lang="en-US" sz="2400" b="1" dirty="0"/>
            </a:p>
          </p:txBody>
        </p:sp>
        <p:sp>
          <p:nvSpPr>
            <p:cNvPr id="14" name="TextBox 4"/>
            <p:cNvSpPr txBox="1">
              <a:spLocks noChangeArrowheads="1"/>
            </p:cNvSpPr>
            <p:nvPr/>
          </p:nvSpPr>
          <p:spPr bwMode="auto">
            <a:xfrm>
              <a:off x="3808679" y="2716068"/>
              <a:ext cx="1088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sz="2800" b="1" dirty="0"/>
                <a:t>Unit </a:t>
              </a:r>
              <a:r>
                <a:rPr lang="en-US" sz="2800" b="1" dirty="0" smtClean="0"/>
                <a:t>4</a:t>
              </a:r>
              <a:endParaRPr lang="en-US" sz="2800" b="1" dirty="0"/>
            </a:p>
          </p:txBody>
        </p:sp>
        <p:sp>
          <p:nvSpPr>
            <p:cNvPr id="15" name="Rectangle 14"/>
            <p:cNvSpPr/>
            <p:nvPr/>
          </p:nvSpPr>
          <p:spPr>
            <a:xfrm>
              <a:off x="2073499" y="3463694"/>
              <a:ext cx="733306" cy="51587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3600" b="1" dirty="0" smtClean="0"/>
                <a:t>4</a:t>
              </a:r>
              <a:endParaRPr lang="en-US" sz="3600" b="1" dirty="0"/>
            </a:p>
          </p:txBody>
        </p:sp>
        <p:cxnSp>
          <p:nvCxnSpPr>
            <p:cNvPr id="16" name="Straight Connector 15"/>
            <p:cNvCxnSpPr/>
            <p:nvPr/>
          </p:nvCxnSpPr>
          <p:spPr>
            <a:xfrm>
              <a:off x="2073499" y="3463694"/>
              <a:ext cx="497124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8" name="Rectangle 17"/>
          <p:cNvSpPr/>
          <p:nvPr/>
        </p:nvSpPr>
        <p:spPr>
          <a:xfrm>
            <a:off x="1467118" y="695752"/>
            <a:ext cx="5640647" cy="830997"/>
          </a:xfrm>
          <a:prstGeom prst="rect">
            <a:avLst/>
          </a:prstGeom>
        </p:spPr>
        <p:txBody>
          <a:bodyPr wrap="none">
            <a:spAutoFit/>
          </a:bodyPr>
          <a:lstStyle/>
          <a:p>
            <a:r>
              <a:rPr lang="en-US" sz="4800" dirty="0"/>
              <a:t>Discrete Mathematics</a:t>
            </a:r>
          </a:p>
        </p:txBody>
      </p:sp>
    </p:spTree>
    <p:extLst>
      <p:ext uri="{BB962C8B-B14F-4D97-AF65-F5344CB8AC3E}">
        <p14:creationId xmlns:p14="http://schemas.microsoft.com/office/powerpoint/2010/main" val="3812849417"/>
      </p:ext>
    </p:extLst>
  </p:cSld>
  <p:clrMapOvr>
    <a:masterClrMapping/>
  </p:clrMapOvr>
  <p:transition spd="slow">
    <p:circl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D2B7611-F920-46BA-B806-D6EE52A15706}" type="datetime1">
              <a:rPr lang="en-US" smtClean="0"/>
              <a:t>7/30/2023</a:t>
            </a:fld>
            <a:endParaRPr lang="en-US"/>
          </a:p>
        </p:txBody>
      </p:sp>
      <p:sp>
        <p:nvSpPr>
          <p:cNvPr id="4" name="Footer Placeholder 3"/>
          <p:cNvSpPr>
            <a:spLocks noGrp="1"/>
          </p:cNvSpPr>
          <p:nvPr>
            <p:ph type="ftr" sz="quarter" idx="11"/>
          </p:nvPr>
        </p:nvSpPr>
        <p:spPr/>
        <p:txBody>
          <a:bodyPr/>
          <a:lstStyle/>
          <a:p>
            <a:r>
              <a:rPr lang="en-US" smtClean="0"/>
              <a:t>prepared by Jay Narayan Jha</a:t>
            </a:r>
            <a:endParaRPr lang="en-US"/>
          </a:p>
        </p:txBody>
      </p:sp>
      <p:sp>
        <p:nvSpPr>
          <p:cNvPr id="5" name="Slide Number Placeholder 4"/>
          <p:cNvSpPr>
            <a:spLocks noGrp="1"/>
          </p:cNvSpPr>
          <p:nvPr>
            <p:ph type="sldNum" sz="quarter" idx="12"/>
          </p:nvPr>
        </p:nvSpPr>
        <p:spPr/>
        <p:txBody>
          <a:bodyPr/>
          <a:lstStyle/>
          <a:p>
            <a:fld id="{3C8D7F02-DCD7-4EB4-81DD-47A339250009}" type="slidenum">
              <a:rPr lang="en-US" smtClean="0"/>
              <a:pPr/>
              <a:t>10</a:t>
            </a:fld>
            <a:endParaRPr lang="en-US"/>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8333" t="2002" r="10834" b="5429"/>
          <a:stretch/>
        </p:blipFill>
        <p:spPr>
          <a:xfrm rot="5400000">
            <a:off x="1443562" y="-886887"/>
            <a:ext cx="6256875" cy="8229600"/>
          </a:xfrm>
          <a:prstGeom prst="rect">
            <a:avLst/>
          </a:prstGeom>
        </p:spPr>
      </p:pic>
    </p:spTree>
    <p:extLst>
      <p:ext uri="{BB962C8B-B14F-4D97-AF65-F5344CB8AC3E}">
        <p14:creationId xmlns:p14="http://schemas.microsoft.com/office/powerpoint/2010/main" val="26831746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76F39ED-B88D-46BC-B132-127237A62877}" type="datetime1">
              <a:rPr lang="en-US" smtClean="0"/>
              <a:t>7/30/2023</a:t>
            </a:fld>
            <a:endParaRPr lang="en-US"/>
          </a:p>
        </p:txBody>
      </p:sp>
      <p:sp>
        <p:nvSpPr>
          <p:cNvPr id="4" name="Footer Placeholder 3"/>
          <p:cNvSpPr>
            <a:spLocks noGrp="1"/>
          </p:cNvSpPr>
          <p:nvPr>
            <p:ph type="ftr" sz="quarter" idx="11"/>
          </p:nvPr>
        </p:nvSpPr>
        <p:spPr/>
        <p:txBody>
          <a:bodyPr/>
          <a:lstStyle/>
          <a:p>
            <a:r>
              <a:rPr lang="en-US" smtClean="0"/>
              <a:t>prepared by Jay Narayan Jha</a:t>
            </a:r>
            <a:endParaRPr lang="en-US"/>
          </a:p>
        </p:txBody>
      </p:sp>
      <p:sp>
        <p:nvSpPr>
          <p:cNvPr id="5" name="Slide Number Placeholder 4"/>
          <p:cNvSpPr>
            <a:spLocks noGrp="1"/>
          </p:cNvSpPr>
          <p:nvPr>
            <p:ph type="sldNum" sz="quarter" idx="12"/>
          </p:nvPr>
        </p:nvSpPr>
        <p:spPr/>
        <p:txBody>
          <a:bodyPr/>
          <a:lstStyle/>
          <a:p>
            <a:fld id="{3C8D7F02-DCD7-4EB4-81DD-47A339250009}" type="slidenum">
              <a:rPr lang="en-US" smtClean="0"/>
              <a:pPr/>
              <a:t>11</a:t>
            </a:fld>
            <a:endParaRPr lang="en-US"/>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2499" r="33334" b="5429"/>
          <a:stretch/>
        </p:blipFill>
        <p:spPr>
          <a:xfrm rot="5400000">
            <a:off x="1600200" y="-1333500"/>
            <a:ext cx="5943600" cy="8915400"/>
          </a:xfrm>
          <a:prstGeom prst="rect">
            <a:avLst/>
          </a:prstGeom>
        </p:spPr>
      </p:pic>
    </p:spTree>
    <p:extLst>
      <p:ext uri="{BB962C8B-B14F-4D97-AF65-F5344CB8AC3E}">
        <p14:creationId xmlns:p14="http://schemas.microsoft.com/office/powerpoint/2010/main" val="25644308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988896-AEEF-419A-9E79-7F10EFE2AC82}" type="datetime1">
              <a:rPr lang="en-US" smtClean="0"/>
              <a:t>7/30/2023</a:t>
            </a:fld>
            <a:endParaRPr lang="en-US"/>
          </a:p>
        </p:txBody>
      </p:sp>
      <p:sp>
        <p:nvSpPr>
          <p:cNvPr id="4" name="Footer Placeholder 3"/>
          <p:cNvSpPr>
            <a:spLocks noGrp="1"/>
          </p:cNvSpPr>
          <p:nvPr>
            <p:ph type="ftr" sz="quarter" idx="11"/>
          </p:nvPr>
        </p:nvSpPr>
        <p:spPr/>
        <p:txBody>
          <a:bodyPr/>
          <a:lstStyle/>
          <a:p>
            <a:r>
              <a:rPr lang="en-US" smtClean="0"/>
              <a:t>prepared by Jay Narayan Jha</a:t>
            </a:r>
            <a:endParaRPr lang="en-US"/>
          </a:p>
        </p:txBody>
      </p:sp>
      <p:sp>
        <p:nvSpPr>
          <p:cNvPr id="5" name="Slide Number Placeholder 4"/>
          <p:cNvSpPr>
            <a:spLocks noGrp="1"/>
          </p:cNvSpPr>
          <p:nvPr>
            <p:ph type="sldNum" sz="quarter" idx="12"/>
          </p:nvPr>
        </p:nvSpPr>
        <p:spPr/>
        <p:txBody>
          <a:bodyPr/>
          <a:lstStyle/>
          <a:p>
            <a:fld id="{3C8D7F02-DCD7-4EB4-81DD-47A339250009}" type="slidenum">
              <a:rPr lang="en-US" smtClean="0"/>
              <a:pPr/>
              <a:t>12</a:t>
            </a:fld>
            <a:endParaRPr lang="en-US"/>
          </a:p>
        </p:txBody>
      </p:sp>
      <p:sp>
        <p:nvSpPr>
          <p:cNvPr id="993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933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99331"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57200" y="2274719"/>
            <a:ext cx="8442960" cy="914119"/>
          </a:xfrm>
          <a:prstGeom prst="rect">
            <a:avLst/>
          </a:prstGeom>
          <a:noFill/>
        </p:spPr>
      </p:pic>
      <p:sp>
        <p:nvSpPr>
          <p:cNvPr id="99333" name="Rectangle 5"/>
          <p:cNvSpPr>
            <a:spLocks noChangeArrowheads="1"/>
          </p:cNvSpPr>
          <p:nvPr/>
        </p:nvSpPr>
        <p:spPr bwMode="auto">
          <a:xfrm>
            <a:off x="0" y="11239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2286000" algn="l"/>
              </a:tabLst>
            </a:pPr>
            <a:r>
              <a:rPr kumimoji="0" lang="en-US" sz="2800" b="0" i="0" u="none" strike="noStrike" cap="none" normalizeH="0" baseline="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7"/>
          <p:cNvSpPr/>
          <p:nvPr/>
        </p:nvSpPr>
        <p:spPr>
          <a:xfrm>
            <a:off x="304800" y="250062"/>
            <a:ext cx="1705147" cy="400110"/>
          </a:xfrm>
          <a:prstGeom prst="rect">
            <a:avLst/>
          </a:prstGeom>
        </p:spPr>
        <p:txBody>
          <a:bodyPr wrap="none">
            <a:spAutoFit/>
          </a:bodyPr>
          <a:lstStyle/>
          <a:p>
            <a:r>
              <a:rPr lang="en-US" sz="2000" b="1" dirty="0"/>
              <a:t>Combination:-</a:t>
            </a:r>
          </a:p>
        </p:txBody>
      </p:sp>
      <p:sp>
        <p:nvSpPr>
          <p:cNvPr id="9" name="Rectangle 8"/>
          <p:cNvSpPr/>
          <p:nvPr/>
        </p:nvSpPr>
        <p:spPr>
          <a:xfrm>
            <a:off x="902268" y="625652"/>
            <a:ext cx="7910427" cy="646331"/>
          </a:xfrm>
          <a:prstGeom prst="rect">
            <a:avLst/>
          </a:prstGeom>
        </p:spPr>
        <p:txBody>
          <a:bodyPr wrap="square">
            <a:spAutoFit/>
          </a:bodyPr>
          <a:lstStyle/>
          <a:p>
            <a:r>
              <a:rPr lang="en-US" dirty="0"/>
              <a:t>Each of the different selections(or Groups) that can be made out of a given number of things by taking some or all of them at a time is called Combination </a:t>
            </a:r>
            <a:r>
              <a:rPr lang="en-US" dirty="0" smtClean="0"/>
              <a:t>.</a:t>
            </a:r>
            <a:endParaRPr lang="en-US" dirty="0"/>
          </a:p>
        </p:txBody>
      </p:sp>
      <p:sp>
        <p:nvSpPr>
          <p:cNvPr id="10" name="Rectangle 9"/>
          <p:cNvSpPr/>
          <p:nvPr/>
        </p:nvSpPr>
        <p:spPr>
          <a:xfrm>
            <a:off x="838200" y="1540216"/>
            <a:ext cx="7974495" cy="923330"/>
          </a:xfrm>
          <a:prstGeom prst="rect">
            <a:avLst/>
          </a:prstGeom>
        </p:spPr>
        <p:txBody>
          <a:bodyPr wrap="square">
            <a:spAutoFit/>
          </a:bodyPr>
          <a:lstStyle/>
          <a:p>
            <a:r>
              <a:rPr lang="en-US" dirty="0"/>
              <a:t>The number of combinations (or selection) of n different things taken r at a time is denoted by the symbol,</a:t>
            </a:r>
            <a:br>
              <a:rPr lang="en-US" dirty="0"/>
            </a:br>
            <a:endParaRPr lang="en-US" dirty="0"/>
          </a:p>
        </p:txBody>
      </p:sp>
      <p:grpSp>
        <p:nvGrpSpPr>
          <p:cNvPr id="15" name="Group 14"/>
          <p:cNvGrpSpPr/>
          <p:nvPr/>
        </p:nvGrpSpPr>
        <p:grpSpPr>
          <a:xfrm>
            <a:off x="465786" y="3114940"/>
            <a:ext cx="4807531" cy="927203"/>
            <a:chOff x="762000" y="496284"/>
            <a:chExt cx="4807531" cy="927203"/>
          </a:xfrm>
        </p:grpSpPr>
        <p:graphicFrame>
          <p:nvGraphicFramePr>
            <p:cNvPr id="16" name="Object 4"/>
            <p:cNvGraphicFramePr>
              <a:graphicFrameLocks noChangeAspect="1"/>
            </p:cNvGraphicFramePr>
            <p:nvPr>
              <p:extLst>
                <p:ext uri="{D42A27DB-BD31-4B8C-83A1-F6EECF244321}">
                  <p14:modId xmlns:p14="http://schemas.microsoft.com/office/powerpoint/2010/main" val="1531520888"/>
                </p:ext>
              </p:extLst>
            </p:nvPr>
          </p:nvGraphicFramePr>
          <p:xfrm>
            <a:off x="2556456" y="496284"/>
            <a:ext cx="3013075" cy="927203"/>
          </p:xfrm>
          <a:graphic>
            <a:graphicData uri="http://schemas.openxmlformats.org/presentationml/2006/ole">
              <mc:AlternateContent xmlns:mc="http://schemas.openxmlformats.org/markup-compatibility/2006">
                <mc:Choice xmlns:v="urn:schemas-microsoft-com:vml" Requires="v">
                  <p:oleObj spid="_x0000_s76860" name="Equation" r:id="rId4" imgW="1104840" imgH="419040" progId="Equation.3">
                    <p:embed/>
                  </p:oleObj>
                </mc:Choice>
                <mc:Fallback>
                  <p:oleObj name="Equation" r:id="rId4" imgW="110484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6456" y="496284"/>
                          <a:ext cx="3013075" cy="927203"/>
                        </a:xfrm>
                        <a:prstGeom prst="rect">
                          <a:avLst/>
                        </a:prstGeom>
                        <a:noFill/>
                        <a:extLst/>
                      </p:spPr>
                    </p:pic>
                  </p:oleObj>
                </mc:Fallback>
              </mc:AlternateContent>
            </a:graphicData>
          </a:graphic>
        </p:graphicFrame>
        <p:sp>
          <p:nvSpPr>
            <p:cNvPr id="17" name="Rectangle 16"/>
            <p:cNvSpPr/>
            <p:nvPr/>
          </p:nvSpPr>
          <p:spPr>
            <a:xfrm>
              <a:off x="762000" y="713343"/>
              <a:ext cx="1916294" cy="400110"/>
            </a:xfrm>
            <a:prstGeom prst="rect">
              <a:avLst/>
            </a:prstGeom>
          </p:spPr>
          <p:txBody>
            <a:bodyPr wrap="none">
              <a:spAutoFit/>
            </a:bodyPr>
            <a:lstStyle/>
            <a:p>
              <a:r>
                <a:rPr lang="en-US" sz="2000" b="1" dirty="0"/>
                <a:t>To prove: </a:t>
              </a:r>
              <a:r>
                <a:rPr lang="en-US" sz="2000" b="1" baseline="30000" dirty="0" err="1"/>
                <a:t>n</a:t>
              </a:r>
              <a:r>
                <a:rPr lang="en-US" sz="2000" b="1" dirty="0" err="1"/>
                <a:t>C</a:t>
              </a:r>
              <a:r>
                <a:rPr lang="en-US" sz="2000" b="1" baseline="-25000" dirty="0" err="1"/>
                <a:t>r</a:t>
              </a:r>
              <a:r>
                <a:rPr lang="en-US" sz="2000" b="1" dirty="0"/>
                <a:t>  or </a:t>
              </a:r>
            </a:p>
          </p:txBody>
        </p:sp>
      </p:grpSp>
      <p:sp>
        <p:nvSpPr>
          <p:cNvPr id="11" name="Rectangle 10"/>
          <p:cNvSpPr/>
          <p:nvPr/>
        </p:nvSpPr>
        <p:spPr>
          <a:xfrm>
            <a:off x="490215" y="4170516"/>
            <a:ext cx="842282" cy="369332"/>
          </a:xfrm>
          <a:prstGeom prst="rect">
            <a:avLst/>
          </a:prstGeom>
        </p:spPr>
        <p:txBody>
          <a:bodyPr wrap="none">
            <a:spAutoFit/>
          </a:bodyPr>
          <a:lstStyle/>
          <a:p>
            <a:r>
              <a:rPr lang="en-US" b="1" dirty="0"/>
              <a:t>Proof:-</a:t>
            </a:r>
          </a:p>
        </p:txBody>
      </p:sp>
      <p:sp>
        <p:nvSpPr>
          <p:cNvPr id="12" name="Rectangle 11"/>
          <p:cNvSpPr/>
          <p:nvPr/>
        </p:nvSpPr>
        <p:spPr>
          <a:xfrm>
            <a:off x="1367913" y="4187729"/>
            <a:ext cx="5791666" cy="369332"/>
          </a:xfrm>
          <a:prstGeom prst="rect">
            <a:avLst/>
          </a:prstGeom>
        </p:spPr>
        <p:txBody>
          <a:bodyPr wrap="square">
            <a:spAutoFit/>
          </a:bodyPr>
          <a:lstStyle/>
          <a:p>
            <a:r>
              <a:rPr lang="en-US" dirty="0"/>
              <a:t>Each of C(</a:t>
            </a:r>
            <a:r>
              <a:rPr lang="en-US" dirty="0" err="1"/>
              <a:t>n,r</a:t>
            </a:r>
            <a:r>
              <a:rPr lang="en-US" dirty="0"/>
              <a:t>) combination contains r different things</a:t>
            </a:r>
            <a:r>
              <a:rPr lang="en-US" dirty="0" smtClean="0"/>
              <a:t>.</a:t>
            </a:r>
            <a:endParaRPr lang="en-US" dirty="0"/>
          </a:p>
        </p:txBody>
      </p:sp>
      <p:sp>
        <p:nvSpPr>
          <p:cNvPr id="13" name="Rectangle 12"/>
          <p:cNvSpPr/>
          <p:nvPr/>
        </p:nvSpPr>
        <p:spPr>
          <a:xfrm>
            <a:off x="1406760" y="4508871"/>
            <a:ext cx="5677903" cy="369332"/>
          </a:xfrm>
          <a:prstGeom prst="rect">
            <a:avLst/>
          </a:prstGeom>
        </p:spPr>
        <p:txBody>
          <a:bodyPr wrap="square">
            <a:spAutoFit/>
          </a:bodyPr>
          <a:lstStyle/>
          <a:p>
            <a:r>
              <a:rPr lang="en-US" dirty="0"/>
              <a:t>If the r different things are arranged in all possible ways</a:t>
            </a:r>
          </a:p>
        </p:txBody>
      </p:sp>
      <p:sp>
        <p:nvSpPr>
          <p:cNvPr id="14" name="Rectangle 13"/>
          <p:cNvSpPr/>
          <p:nvPr/>
        </p:nvSpPr>
        <p:spPr>
          <a:xfrm>
            <a:off x="1494228" y="4842433"/>
            <a:ext cx="5502966" cy="369332"/>
          </a:xfrm>
          <a:prstGeom prst="rect">
            <a:avLst/>
          </a:prstGeom>
        </p:spPr>
        <p:txBody>
          <a:bodyPr wrap="square">
            <a:spAutoFit/>
          </a:bodyPr>
          <a:lstStyle/>
          <a:p>
            <a:r>
              <a:rPr lang="en-US" dirty="0"/>
              <a:t>Each combination will produce r! permutations</a:t>
            </a:r>
            <a:r>
              <a:rPr lang="en-US" dirty="0" smtClean="0"/>
              <a:t>.</a:t>
            </a:r>
            <a:endParaRPr lang="en-US" dirty="0"/>
          </a:p>
        </p:txBody>
      </p:sp>
      <p:grpSp>
        <p:nvGrpSpPr>
          <p:cNvPr id="19" name="Group 18"/>
          <p:cNvGrpSpPr/>
          <p:nvPr/>
        </p:nvGrpSpPr>
        <p:grpSpPr>
          <a:xfrm>
            <a:off x="1250547" y="5204221"/>
            <a:ext cx="5834116" cy="409575"/>
            <a:chOff x="1252483" y="5254608"/>
            <a:chExt cx="5834116" cy="409575"/>
          </a:xfrm>
        </p:grpSpPr>
        <p:sp>
          <p:nvSpPr>
            <p:cNvPr id="18" name="Rectangle 17"/>
            <p:cNvSpPr/>
            <p:nvPr/>
          </p:nvSpPr>
          <p:spPr>
            <a:xfrm>
              <a:off x="1406760" y="5261337"/>
              <a:ext cx="5679839" cy="369332"/>
            </a:xfrm>
            <a:prstGeom prst="rect">
              <a:avLst/>
            </a:prstGeom>
          </p:spPr>
          <p:txBody>
            <a:bodyPr wrap="square">
              <a:spAutoFit/>
            </a:bodyPr>
            <a:lstStyle/>
            <a:p>
              <a:r>
                <a:rPr lang="en-US" dirty="0"/>
                <a:t>C(</a:t>
              </a:r>
              <a:r>
                <a:rPr lang="en-US" dirty="0" err="1"/>
                <a:t>n,r</a:t>
              </a:r>
              <a:r>
                <a:rPr lang="en-US" dirty="0"/>
                <a:t>) combinations will produce C(</a:t>
              </a:r>
              <a:r>
                <a:rPr lang="en-US" dirty="0" err="1"/>
                <a:t>n,r</a:t>
              </a:r>
              <a:r>
                <a:rPr lang="en-US" dirty="0"/>
                <a:t>).r! permutations</a:t>
              </a:r>
            </a:p>
          </p:txBody>
        </p:sp>
        <p:pic>
          <p:nvPicPr>
            <p:cNvPr id="23" name="Picture 1"/>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1252483" y="5254608"/>
              <a:ext cx="171450" cy="409575"/>
            </a:xfrm>
            <a:prstGeom prst="rect">
              <a:avLst/>
            </a:prstGeom>
            <a:noFill/>
          </p:spPr>
        </p:pic>
      </p:grpSp>
      <p:sp>
        <p:nvSpPr>
          <p:cNvPr id="20" name="Rectangle 19"/>
          <p:cNvSpPr/>
          <p:nvPr/>
        </p:nvSpPr>
        <p:spPr>
          <a:xfrm>
            <a:off x="571500" y="5813079"/>
            <a:ext cx="2324100" cy="369332"/>
          </a:xfrm>
          <a:prstGeom prst="rect">
            <a:avLst/>
          </a:prstGeom>
        </p:spPr>
        <p:txBody>
          <a:bodyPr wrap="square">
            <a:spAutoFit/>
          </a:bodyPr>
          <a:lstStyle/>
          <a:p>
            <a:r>
              <a:rPr lang="en-US" dirty="0"/>
              <a:t>Thus,  C(</a:t>
            </a:r>
            <a:r>
              <a:rPr lang="en-US" dirty="0" err="1"/>
              <a:t>n,r</a:t>
            </a:r>
            <a:r>
              <a:rPr lang="en-US" dirty="0"/>
              <a:t>).r! = P(</a:t>
            </a:r>
            <a:r>
              <a:rPr lang="en-US" dirty="0" err="1"/>
              <a:t>n,r</a:t>
            </a:r>
            <a:r>
              <a:rPr lang="en-US" dirty="0" smtClean="0"/>
              <a:t>)</a:t>
            </a:r>
            <a:endParaRPr lang="en-US" dirty="0"/>
          </a:p>
        </p:txBody>
      </p:sp>
      <p:grpSp>
        <p:nvGrpSpPr>
          <p:cNvPr id="26" name="Group 25"/>
          <p:cNvGrpSpPr/>
          <p:nvPr/>
        </p:nvGrpSpPr>
        <p:grpSpPr>
          <a:xfrm>
            <a:off x="2760011" y="5638800"/>
            <a:ext cx="4936189" cy="762000"/>
            <a:chOff x="2760011" y="5638800"/>
            <a:chExt cx="4936189" cy="762000"/>
          </a:xfrm>
        </p:grpSpPr>
        <p:graphicFrame>
          <p:nvGraphicFramePr>
            <p:cNvPr id="27" name="Object 6"/>
            <p:cNvGraphicFramePr>
              <a:graphicFrameLocks noChangeAspect="1"/>
            </p:cNvGraphicFramePr>
            <p:nvPr>
              <p:extLst>
                <p:ext uri="{D42A27DB-BD31-4B8C-83A1-F6EECF244321}">
                  <p14:modId xmlns:p14="http://schemas.microsoft.com/office/powerpoint/2010/main" val="2697627262"/>
                </p:ext>
              </p:extLst>
            </p:nvPr>
          </p:nvGraphicFramePr>
          <p:xfrm>
            <a:off x="3267364" y="5638800"/>
            <a:ext cx="4428836" cy="762000"/>
          </p:xfrm>
          <a:graphic>
            <a:graphicData uri="http://schemas.openxmlformats.org/presentationml/2006/ole">
              <mc:AlternateContent xmlns:mc="http://schemas.openxmlformats.org/markup-compatibility/2006">
                <mc:Choice xmlns:v="urn:schemas-microsoft-com:vml" Requires="v">
                  <p:oleObj spid="_x0000_s76861" name="Equation" r:id="rId7" imgW="1739880" imgH="419040" progId="Equation.3">
                    <p:embed/>
                  </p:oleObj>
                </mc:Choice>
                <mc:Fallback>
                  <p:oleObj name="Equation" r:id="rId7" imgW="173988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7364" y="5638800"/>
                          <a:ext cx="4428836" cy="762000"/>
                        </a:xfrm>
                        <a:prstGeom prst="rect">
                          <a:avLst/>
                        </a:prstGeom>
                        <a:noFill/>
                        <a:extLst/>
                      </p:spPr>
                    </p:pic>
                  </p:oleObj>
                </mc:Fallback>
              </mc:AlternateContent>
            </a:graphicData>
          </a:graphic>
        </p:graphicFrame>
        <p:sp>
          <p:nvSpPr>
            <p:cNvPr id="28" name="Rectangle 27"/>
            <p:cNvSpPr/>
            <p:nvPr/>
          </p:nvSpPr>
          <p:spPr>
            <a:xfrm>
              <a:off x="2760011" y="5800407"/>
              <a:ext cx="477438" cy="369332"/>
            </a:xfrm>
            <a:prstGeom prst="rect">
              <a:avLst/>
            </a:prstGeom>
          </p:spPr>
          <p:txBody>
            <a:bodyPr wrap="none">
              <a:spAutoFit/>
            </a:bodyPr>
            <a:lstStyle/>
            <a:p>
              <a:r>
                <a:rPr lang="en-US" dirty="0"/>
                <a:t> or,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3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p:bldP spid="14"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9D60C9-0C34-47B3-9C22-38F910ADD80C}" type="datetime1">
              <a:rPr lang="en-US" smtClean="0"/>
              <a:t>7/30/2023</a:t>
            </a:fld>
            <a:endParaRPr lang="en-US"/>
          </a:p>
        </p:txBody>
      </p:sp>
      <p:sp>
        <p:nvSpPr>
          <p:cNvPr id="4" name="Footer Placeholder 3"/>
          <p:cNvSpPr>
            <a:spLocks noGrp="1"/>
          </p:cNvSpPr>
          <p:nvPr>
            <p:ph type="ftr" sz="quarter" idx="11"/>
          </p:nvPr>
        </p:nvSpPr>
        <p:spPr/>
        <p:txBody>
          <a:bodyPr/>
          <a:lstStyle/>
          <a:p>
            <a:r>
              <a:rPr lang="en-US" smtClean="0"/>
              <a:t>prepared by Jay Narayan Jha</a:t>
            </a:r>
            <a:endParaRPr lang="en-US"/>
          </a:p>
        </p:txBody>
      </p:sp>
      <p:sp>
        <p:nvSpPr>
          <p:cNvPr id="5" name="Slide Number Placeholder 4"/>
          <p:cNvSpPr>
            <a:spLocks noGrp="1"/>
          </p:cNvSpPr>
          <p:nvPr>
            <p:ph type="sldNum" sz="quarter" idx="12"/>
          </p:nvPr>
        </p:nvSpPr>
        <p:spPr/>
        <p:txBody>
          <a:bodyPr/>
          <a:lstStyle/>
          <a:p>
            <a:fld id="{3C8D7F02-DCD7-4EB4-81DD-47A339250009}" type="slidenum">
              <a:rPr lang="en-US" smtClean="0"/>
              <a:pPr/>
              <a:t>13</a:t>
            </a:fld>
            <a:endParaRPr lang="en-US"/>
          </a:p>
        </p:txBody>
      </p:sp>
      <p:sp>
        <p:nvSpPr>
          <p:cNvPr id="7577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2"/>
          <p:cNvSpPr/>
          <p:nvPr/>
        </p:nvSpPr>
        <p:spPr>
          <a:xfrm>
            <a:off x="457200" y="272534"/>
            <a:ext cx="1438279" cy="400110"/>
          </a:xfrm>
          <a:prstGeom prst="rect">
            <a:avLst/>
          </a:prstGeom>
        </p:spPr>
        <p:txBody>
          <a:bodyPr wrap="none">
            <a:spAutoFit/>
          </a:bodyPr>
          <a:lstStyle/>
          <a:p>
            <a:r>
              <a:rPr lang="en-US" sz="2000" b="1" dirty="0"/>
              <a:t>Properties:-</a:t>
            </a:r>
            <a:endParaRPr lang="en-US" sz="2000" dirty="0"/>
          </a:p>
        </p:txBody>
      </p:sp>
      <p:sp>
        <p:nvSpPr>
          <p:cNvPr id="14" name="Rectangle 13"/>
          <p:cNvSpPr/>
          <p:nvPr/>
        </p:nvSpPr>
        <p:spPr>
          <a:xfrm>
            <a:off x="1981200" y="228600"/>
            <a:ext cx="1545616" cy="461665"/>
          </a:xfrm>
          <a:prstGeom prst="rect">
            <a:avLst/>
          </a:prstGeom>
        </p:spPr>
        <p:txBody>
          <a:bodyPr wrap="none">
            <a:spAutoFit/>
          </a:bodyPr>
          <a:lstStyle/>
          <a:p>
            <a:r>
              <a:rPr lang="en-US" sz="2400" dirty="0" smtClean="0"/>
              <a:t>I) </a:t>
            </a:r>
            <a:r>
              <a:rPr lang="en-US" sz="2400" baseline="30000" dirty="0" err="1"/>
              <a:t>n</a:t>
            </a:r>
            <a:r>
              <a:rPr lang="en-US" sz="2400" dirty="0" err="1"/>
              <a:t>c</a:t>
            </a:r>
            <a:r>
              <a:rPr lang="en-US" sz="2400" baseline="-25000" dirty="0" err="1"/>
              <a:t>r</a:t>
            </a:r>
            <a:r>
              <a:rPr lang="en-US" sz="2400" baseline="-25000" dirty="0"/>
              <a:t> </a:t>
            </a:r>
            <a:r>
              <a:rPr lang="en-US" sz="2400" dirty="0"/>
              <a:t>= </a:t>
            </a:r>
            <a:r>
              <a:rPr lang="en-US" sz="2400" baseline="30000" dirty="0" err="1"/>
              <a:t>n</a:t>
            </a:r>
            <a:r>
              <a:rPr lang="en-US" sz="2400" dirty="0" err="1"/>
              <a:t>c</a:t>
            </a:r>
            <a:r>
              <a:rPr lang="en-US" sz="2400" baseline="-25000" dirty="0" err="1"/>
              <a:t>n</a:t>
            </a:r>
            <a:r>
              <a:rPr lang="en-US" sz="2400" baseline="-25000" dirty="0"/>
              <a:t>-r </a:t>
            </a:r>
            <a:endParaRPr lang="en-US" sz="2400" dirty="0"/>
          </a:p>
        </p:txBody>
      </p:sp>
      <p:sp>
        <p:nvSpPr>
          <p:cNvPr id="15" name="Rectangle 14"/>
          <p:cNvSpPr/>
          <p:nvPr/>
        </p:nvSpPr>
        <p:spPr>
          <a:xfrm>
            <a:off x="457200" y="1143000"/>
            <a:ext cx="895181" cy="369332"/>
          </a:xfrm>
          <a:prstGeom prst="rect">
            <a:avLst/>
          </a:prstGeom>
        </p:spPr>
        <p:txBody>
          <a:bodyPr wrap="none">
            <a:spAutoFit/>
          </a:bodyPr>
          <a:lstStyle/>
          <a:p>
            <a:r>
              <a:rPr lang="en-US" b="1" dirty="0"/>
              <a:t>Proof:- </a:t>
            </a:r>
            <a:endParaRPr lang="en-US" dirty="0"/>
          </a:p>
        </p:txBody>
      </p:sp>
      <p:sp>
        <p:nvSpPr>
          <p:cNvPr id="16" name="Rectangle 15"/>
          <p:cNvSpPr/>
          <p:nvPr/>
        </p:nvSpPr>
        <p:spPr>
          <a:xfrm>
            <a:off x="1352381" y="990600"/>
            <a:ext cx="1511504" cy="523220"/>
          </a:xfrm>
          <a:prstGeom prst="rect">
            <a:avLst/>
          </a:prstGeom>
        </p:spPr>
        <p:txBody>
          <a:bodyPr wrap="none">
            <a:spAutoFit/>
          </a:bodyPr>
          <a:lstStyle/>
          <a:p>
            <a:r>
              <a:rPr lang="en-US" b="1" dirty="0"/>
              <a:t>R.H.S</a:t>
            </a:r>
            <a:r>
              <a:rPr lang="en-US" dirty="0"/>
              <a:t> </a:t>
            </a:r>
            <a:r>
              <a:rPr lang="en-US" sz="2400" b="1" dirty="0"/>
              <a:t>=</a:t>
            </a:r>
            <a:r>
              <a:rPr lang="en-US" sz="2400" b="1" baseline="30000" dirty="0"/>
              <a:t> </a:t>
            </a:r>
            <a:r>
              <a:rPr lang="en-US" sz="2800" b="1" baseline="30000" dirty="0" err="1"/>
              <a:t>n</a:t>
            </a:r>
            <a:r>
              <a:rPr lang="en-US" sz="2800" b="1" dirty="0" err="1"/>
              <a:t>c</a:t>
            </a:r>
            <a:r>
              <a:rPr lang="en-US" sz="2800" b="1" baseline="-25000" dirty="0" err="1"/>
              <a:t>n</a:t>
            </a:r>
            <a:r>
              <a:rPr lang="en-US" sz="2800" b="1" baseline="-25000" dirty="0"/>
              <a:t>-r</a:t>
            </a:r>
            <a:endParaRPr lang="en-US" dirty="0"/>
          </a:p>
        </p:txBody>
      </p:sp>
      <p:pic>
        <p:nvPicPr>
          <p:cNvPr id="22" name="Picture 6"/>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979023" y="1562875"/>
            <a:ext cx="3571875" cy="868351"/>
          </a:xfrm>
          <a:prstGeom prst="rect">
            <a:avLst/>
          </a:prstGeom>
          <a:noFill/>
        </p:spPr>
      </p:pic>
      <p:pic>
        <p:nvPicPr>
          <p:cNvPr id="23" name="Picture 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074273" y="2841873"/>
            <a:ext cx="3476625" cy="923925"/>
          </a:xfrm>
          <a:prstGeom prst="rect">
            <a:avLst/>
          </a:prstGeom>
          <a:noFill/>
        </p:spPr>
      </p:pic>
      <p:pic>
        <p:nvPicPr>
          <p:cNvPr id="24" name="Picture 4"/>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140790" y="4204748"/>
            <a:ext cx="2276475" cy="923925"/>
          </a:xfrm>
          <a:prstGeom prst="rect">
            <a:avLst/>
          </a:prstGeom>
          <a:noFill/>
        </p:spPr>
      </p:pic>
      <p:sp>
        <p:nvSpPr>
          <p:cNvPr id="19" name="TextBox 18"/>
          <p:cNvSpPr txBox="1"/>
          <p:nvPr/>
        </p:nvSpPr>
        <p:spPr>
          <a:xfrm>
            <a:off x="4523064" y="4410117"/>
            <a:ext cx="1481496" cy="461665"/>
          </a:xfrm>
          <a:prstGeom prst="rect">
            <a:avLst/>
          </a:prstGeom>
          <a:noFill/>
        </p:spPr>
        <p:txBody>
          <a:bodyPr wrap="none" rtlCol="0">
            <a:spAutoFit/>
          </a:bodyPr>
          <a:lstStyle/>
          <a:p>
            <a:r>
              <a:rPr lang="en-US" sz="2400" b="1" baseline="30000" dirty="0" err="1" smtClean="0"/>
              <a:t>n</a:t>
            </a:r>
            <a:r>
              <a:rPr lang="en-US" sz="2400" b="1" dirty="0" err="1" smtClean="0"/>
              <a:t>C</a:t>
            </a:r>
            <a:r>
              <a:rPr lang="en-US" sz="2400" b="1" baseline="-25000" dirty="0" err="1" smtClean="0"/>
              <a:t>r</a:t>
            </a:r>
            <a:r>
              <a:rPr lang="en-US" sz="2400" b="1" dirty="0" smtClean="0"/>
              <a:t> = </a:t>
            </a:r>
            <a:r>
              <a:rPr lang="en-US" dirty="0" smtClean="0"/>
              <a:t>L.H.S.</a:t>
            </a:r>
            <a:r>
              <a:rPr lang="en-US" baseline="-25000" dirty="0" smtClean="0"/>
              <a:t>    </a:t>
            </a:r>
            <a:endParaRPr lang="en-US" baseline="-25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73213BF-DD55-4FFE-8B79-77FCC6D60804}" type="datetime1">
              <a:rPr lang="en-US" smtClean="0"/>
              <a:t>7/30/2023</a:t>
            </a:fld>
            <a:endParaRPr lang="en-US"/>
          </a:p>
        </p:txBody>
      </p:sp>
      <p:sp>
        <p:nvSpPr>
          <p:cNvPr id="6" name="Footer Placeholder 5"/>
          <p:cNvSpPr>
            <a:spLocks noGrp="1"/>
          </p:cNvSpPr>
          <p:nvPr>
            <p:ph type="ftr" sz="quarter" idx="11"/>
          </p:nvPr>
        </p:nvSpPr>
        <p:spPr/>
        <p:txBody>
          <a:bodyPr/>
          <a:lstStyle/>
          <a:p>
            <a:r>
              <a:rPr lang="en-US" smtClean="0"/>
              <a:t>prepared by Jay Narayan Jha</a:t>
            </a:r>
            <a:endParaRPr lang="en-US" dirty="0"/>
          </a:p>
        </p:txBody>
      </p:sp>
      <p:sp>
        <p:nvSpPr>
          <p:cNvPr id="5" name="Slide Number Placeholder 4"/>
          <p:cNvSpPr>
            <a:spLocks noGrp="1"/>
          </p:cNvSpPr>
          <p:nvPr>
            <p:ph type="sldNum" sz="quarter" idx="12"/>
          </p:nvPr>
        </p:nvSpPr>
        <p:spPr/>
        <p:txBody>
          <a:bodyPr/>
          <a:lstStyle/>
          <a:p>
            <a:fld id="{3C8D7F02-DCD7-4EB4-81DD-47A339250009}" type="slidenum">
              <a:rPr lang="en-US" smtClean="0"/>
              <a:pPr/>
              <a:t>14</a:t>
            </a:fld>
            <a:endParaRPr lang="en-US"/>
          </a:p>
        </p:txBody>
      </p:sp>
      <p:sp>
        <p:nvSpPr>
          <p:cNvPr id="921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2163" name="Rectangle 3"/>
          <p:cNvSpPr>
            <a:spLocks noChangeArrowheads="1"/>
          </p:cNvSpPr>
          <p:nvPr/>
        </p:nvSpPr>
        <p:spPr bwMode="auto">
          <a:xfrm>
            <a:off x="0" y="1143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16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92164" name="Picture 4"/>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721100" y="529984"/>
            <a:ext cx="4597400" cy="914400"/>
          </a:xfrm>
          <a:prstGeom prst="rect">
            <a:avLst/>
          </a:prstGeom>
          <a:noFill/>
        </p:spPr>
      </p:pic>
      <p:sp>
        <p:nvSpPr>
          <p:cNvPr id="9216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92167" name="Picture 7"/>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901700" y="1825176"/>
            <a:ext cx="5638800" cy="768706"/>
          </a:xfrm>
          <a:prstGeom prst="rect">
            <a:avLst/>
          </a:prstGeom>
          <a:noFill/>
        </p:spPr>
      </p:pic>
      <p:sp>
        <p:nvSpPr>
          <p:cNvPr id="92169" name="Rectangle 9"/>
          <p:cNvSpPr>
            <a:spLocks noChangeArrowheads="1"/>
          </p:cNvSpPr>
          <p:nvPr/>
        </p:nvSpPr>
        <p:spPr bwMode="auto">
          <a:xfrm>
            <a:off x="0" y="10858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17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92170" name="Picture 10"/>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87715" y="2854556"/>
            <a:ext cx="5943600" cy="818426"/>
          </a:xfrm>
          <a:prstGeom prst="rect">
            <a:avLst/>
          </a:prstGeom>
          <a:noFill/>
        </p:spPr>
      </p:pic>
      <p:sp>
        <p:nvSpPr>
          <p:cNvPr id="92173"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2174" name="Rectangle 14"/>
          <p:cNvSpPr>
            <a:spLocks noChangeArrowheads="1"/>
          </p:cNvSpPr>
          <p:nvPr/>
        </p:nvSpPr>
        <p:spPr bwMode="auto">
          <a:xfrm>
            <a:off x="0" y="12477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176"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92175" name="Picture 15"/>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753029" y="3974790"/>
            <a:ext cx="6040916" cy="870192"/>
          </a:xfrm>
          <a:prstGeom prst="rect">
            <a:avLst/>
          </a:prstGeom>
          <a:noFill/>
        </p:spPr>
      </p:pic>
      <p:sp>
        <p:nvSpPr>
          <p:cNvPr id="92177" name="Rectangle 17"/>
          <p:cNvSpPr>
            <a:spLocks noChangeArrowheads="1"/>
          </p:cNvSpPr>
          <p:nvPr/>
        </p:nvSpPr>
        <p:spPr bwMode="auto">
          <a:xfrm>
            <a:off x="0" y="1247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2179" name="Rectangle 1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92178" name="Picture 18"/>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318715" y="5168357"/>
            <a:ext cx="8398565" cy="873368"/>
          </a:xfrm>
          <a:prstGeom prst="rect">
            <a:avLst/>
          </a:prstGeom>
          <a:noFill/>
        </p:spPr>
      </p:pic>
      <p:sp>
        <p:nvSpPr>
          <p:cNvPr id="92180" name="Rectangle 20"/>
          <p:cNvSpPr>
            <a:spLocks noChangeArrowheads="1"/>
          </p:cNvSpPr>
          <p:nvPr/>
        </p:nvSpPr>
        <p:spPr bwMode="auto">
          <a:xfrm>
            <a:off x="0" y="11144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 name="Rectangle 1"/>
          <p:cNvSpPr/>
          <p:nvPr/>
        </p:nvSpPr>
        <p:spPr>
          <a:xfrm>
            <a:off x="352761" y="192642"/>
            <a:ext cx="3228320" cy="400110"/>
          </a:xfrm>
          <a:prstGeom prst="rect">
            <a:avLst/>
          </a:prstGeom>
        </p:spPr>
        <p:txBody>
          <a:bodyPr wrap="none">
            <a:spAutoFit/>
          </a:bodyPr>
          <a:lstStyle/>
          <a:p>
            <a:r>
              <a:rPr lang="en-US" sz="2000" b="1" dirty="0"/>
              <a:t>II} To prove Pascal`s identity:</a:t>
            </a:r>
          </a:p>
        </p:txBody>
      </p:sp>
      <p:sp>
        <p:nvSpPr>
          <p:cNvPr id="7" name="Rectangle 6"/>
          <p:cNvSpPr/>
          <p:nvPr/>
        </p:nvSpPr>
        <p:spPr>
          <a:xfrm>
            <a:off x="687715" y="802243"/>
            <a:ext cx="2860078" cy="523220"/>
          </a:xfrm>
          <a:prstGeom prst="rect">
            <a:avLst/>
          </a:prstGeom>
        </p:spPr>
        <p:txBody>
          <a:bodyPr wrap="none">
            <a:spAutoFit/>
          </a:bodyPr>
          <a:lstStyle/>
          <a:p>
            <a:r>
              <a:rPr lang="en-US" sz="2800" b="1" dirty="0"/>
              <a:t>i.e. </a:t>
            </a:r>
            <a:r>
              <a:rPr lang="en-US" sz="2800" b="1" baseline="30000" dirty="0" err="1"/>
              <a:t>n</a:t>
            </a:r>
            <a:r>
              <a:rPr lang="en-US" sz="2800" b="1" dirty="0" err="1"/>
              <a:t>c</a:t>
            </a:r>
            <a:r>
              <a:rPr lang="en-US" sz="2800" b="1" baseline="-25000" dirty="0" err="1"/>
              <a:t>r</a:t>
            </a:r>
            <a:r>
              <a:rPr lang="en-US" sz="2800" b="1" dirty="0"/>
              <a:t> + </a:t>
            </a:r>
            <a:r>
              <a:rPr lang="en-US" sz="2800" b="1" baseline="30000" dirty="0"/>
              <a:t>n</a:t>
            </a:r>
            <a:r>
              <a:rPr lang="en-US" sz="2800" b="1" dirty="0"/>
              <a:t>c</a:t>
            </a:r>
            <a:r>
              <a:rPr lang="en-US" sz="2800" b="1" baseline="-25000" dirty="0"/>
              <a:t>r-1</a:t>
            </a:r>
            <a:r>
              <a:rPr lang="en-US" sz="2800" b="1" dirty="0"/>
              <a:t>= </a:t>
            </a:r>
            <a:r>
              <a:rPr lang="en-US" sz="2800" b="1" baseline="30000" dirty="0"/>
              <a:t>n+1</a:t>
            </a:r>
            <a:r>
              <a:rPr lang="en-US" sz="2800" b="1" dirty="0"/>
              <a:t>c</a:t>
            </a:r>
            <a:r>
              <a:rPr lang="en-US" sz="2800" b="1" baseline="-25000" dirty="0"/>
              <a:t>r</a:t>
            </a:r>
            <a:endParaRPr lang="en-US" sz="2800" dirty="0"/>
          </a:p>
        </p:txBody>
      </p:sp>
    </p:spTree>
    <p:extLst>
      <p:ext uri="{BB962C8B-B14F-4D97-AF65-F5344CB8AC3E}">
        <p14:creationId xmlns:p14="http://schemas.microsoft.com/office/powerpoint/2010/main" val="3815457698"/>
      </p:ext>
    </p:extLst>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1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C7B7388-B2A1-4AC6-91F7-70FDBB5B5FB0}" type="datetime1">
              <a:rPr lang="en-US" smtClean="0"/>
              <a:t>7/30/2023</a:t>
            </a:fld>
            <a:endParaRPr lang="en-US"/>
          </a:p>
        </p:txBody>
      </p:sp>
      <p:sp>
        <p:nvSpPr>
          <p:cNvPr id="6" name="Footer Placeholder 5"/>
          <p:cNvSpPr>
            <a:spLocks noGrp="1"/>
          </p:cNvSpPr>
          <p:nvPr>
            <p:ph type="ftr" sz="quarter" idx="11"/>
          </p:nvPr>
        </p:nvSpPr>
        <p:spPr/>
        <p:txBody>
          <a:bodyPr/>
          <a:lstStyle/>
          <a:p>
            <a:r>
              <a:rPr lang="en-US" smtClean="0"/>
              <a:t>prepared by Jay Narayan Jha</a:t>
            </a:r>
            <a:endParaRPr lang="en-US" dirty="0"/>
          </a:p>
        </p:txBody>
      </p:sp>
      <p:sp>
        <p:nvSpPr>
          <p:cNvPr id="5" name="Slide Number Placeholder 4"/>
          <p:cNvSpPr>
            <a:spLocks noGrp="1"/>
          </p:cNvSpPr>
          <p:nvPr>
            <p:ph type="sldNum" sz="quarter" idx="12"/>
          </p:nvPr>
        </p:nvSpPr>
        <p:spPr/>
        <p:txBody>
          <a:bodyPr/>
          <a:lstStyle/>
          <a:p>
            <a:fld id="{3C8D7F02-DCD7-4EB4-81DD-47A339250009}" type="slidenum">
              <a:rPr lang="en-US" smtClean="0"/>
              <a:pPr/>
              <a:t>15</a:t>
            </a:fld>
            <a:endParaRPr lang="en-US"/>
          </a:p>
        </p:txBody>
      </p:sp>
      <p:pic>
        <p:nvPicPr>
          <p:cNvPr id="91142" name="Picture 6"/>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232177" y="405766"/>
            <a:ext cx="5092424" cy="854471"/>
          </a:xfrm>
          <a:prstGeom prst="rect">
            <a:avLst/>
          </a:prstGeom>
          <a:noFill/>
        </p:spPr>
      </p:pic>
      <p:pic>
        <p:nvPicPr>
          <p:cNvPr id="91141" name="Picture 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287391" y="1728787"/>
            <a:ext cx="4981995" cy="818233"/>
          </a:xfrm>
          <a:prstGeom prst="rect">
            <a:avLst/>
          </a:prstGeom>
          <a:noFill/>
        </p:spPr>
      </p:pic>
      <p:pic>
        <p:nvPicPr>
          <p:cNvPr id="91140" name="Picture 4"/>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1303656" y="2947988"/>
            <a:ext cx="5073652" cy="822087"/>
          </a:xfrm>
          <a:prstGeom prst="rect">
            <a:avLst/>
          </a:prstGeom>
          <a:noFill/>
        </p:spPr>
      </p:pic>
      <p:pic>
        <p:nvPicPr>
          <p:cNvPr id="91139" name="Picture 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692241" y="4109130"/>
            <a:ext cx="5022758" cy="894670"/>
          </a:xfrm>
          <a:prstGeom prst="rect">
            <a:avLst/>
          </a:prstGeom>
          <a:noFill/>
        </p:spPr>
      </p:pic>
      <p:pic>
        <p:nvPicPr>
          <p:cNvPr id="91138" name="Picture 2"/>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6026331" y="4105275"/>
            <a:ext cx="2524259" cy="835015"/>
          </a:xfrm>
          <a:prstGeom prst="rect">
            <a:avLst/>
          </a:prstGeom>
          <a:noFill/>
        </p:spPr>
      </p:pic>
      <p:pic>
        <p:nvPicPr>
          <p:cNvPr id="91137" name="Picture 1"/>
          <p:cNvPicPr>
            <a:picLocks noChangeAspect="1" noChangeArrowheads="1"/>
          </p:cNvPicPr>
          <p:nvPr/>
        </p:nvPicPr>
        <p:blipFill rotWithShape="1">
          <a:blip r:embed="rId7">
            <a:clrChange>
              <a:clrFrom>
                <a:srgbClr val="FFFFFF"/>
              </a:clrFrom>
              <a:clrTo>
                <a:srgbClr val="FFFFFF">
                  <a:alpha val="0"/>
                </a:srgbClr>
              </a:clrTo>
            </a:clrChange>
          </a:blip>
          <a:srcRect t="907" r="53853" b="-1"/>
          <a:stretch/>
        </p:blipFill>
        <p:spPr bwMode="auto">
          <a:xfrm>
            <a:off x="1395302" y="5334000"/>
            <a:ext cx="2719498" cy="934425"/>
          </a:xfrm>
          <a:prstGeom prst="rect">
            <a:avLst/>
          </a:prstGeom>
          <a:noFill/>
        </p:spPr>
      </p:pic>
      <p:sp>
        <p:nvSpPr>
          <p:cNvPr id="91143"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1145" name="Rectangle 9"/>
          <p:cNvSpPr>
            <a:spLocks noChangeArrowheads="1"/>
          </p:cNvSpPr>
          <p:nvPr/>
        </p:nvSpPr>
        <p:spPr bwMode="auto">
          <a:xfrm>
            <a:off x="0" y="22288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1146" name="Rectangle 10"/>
          <p:cNvSpPr>
            <a:spLocks noChangeArrowheads="1"/>
          </p:cNvSpPr>
          <p:nvPr/>
        </p:nvSpPr>
        <p:spPr bwMode="auto">
          <a:xfrm>
            <a:off x="0" y="2886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1147" name="Rectangle 11"/>
          <p:cNvSpPr>
            <a:spLocks noChangeArrowheads="1"/>
          </p:cNvSpPr>
          <p:nvPr/>
        </p:nvSpPr>
        <p:spPr bwMode="auto">
          <a:xfrm>
            <a:off x="0" y="3562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1148" name="Rectangle 12"/>
          <p:cNvSpPr>
            <a:spLocks noChangeArrowheads="1"/>
          </p:cNvSpPr>
          <p:nvPr/>
        </p:nvSpPr>
        <p:spPr bwMode="auto">
          <a:xfrm>
            <a:off x="0" y="4238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1149" name="Rectangle 13"/>
          <p:cNvSpPr>
            <a:spLocks noChangeArrowheads="1"/>
          </p:cNvSpPr>
          <p:nvPr/>
        </p:nvSpPr>
        <p:spPr bwMode="auto">
          <a:xfrm>
            <a:off x="0" y="49149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2" name="Picture 1"/>
          <p:cNvPicPr>
            <a:picLocks noChangeAspect="1" noChangeArrowheads="1"/>
          </p:cNvPicPr>
          <p:nvPr/>
        </p:nvPicPr>
        <p:blipFill rotWithShape="1">
          <a:blip r:embed="rId7">
            <a:clrChange>
              <a:clrFrom>
                <a:srgbClr val="FFFFFF"/>
              </a:clrFrom>
              <a:clrTo>
                <a:srgbClr val="FFFFFF">
                  <a:alpha val="0"/>
                </a:srgbClr>
              </a:clrTo>
            </a:clrChange>
          </a:blip>
          <a:srcRect l="46549" r="23712" b="-2212"/>
          <a:stretch/>
        </p:blipFill>
        <p:spPr bwMode="auto">
          <a:xfrm>
            <a:off x="4302034" y="5334000"/>
            <a:ext cx="1752600" cy="963840"/>
          </a:xfrm>
          <a:prstGeom prst="rect">
            <a:avLst/>
          </a:prstGeom>
          <a:noFill/>
        </p:spPr>
      </p:pic>
      <p:sp>
        <p:nvSpPr>
          <p:cNvPr id="7" name="TextBox 6"/>
          <p:cNvSpPr txBox="1"/>
          <p:nvPr/>
        </p:nvSpPr>
        <p:spPr>
          <a:xfrm>
            <a:off x="6054634" y="5439420"/>
            <a:ext cx="1977977" cy="523220"/>
          </a:xfrm>
          <a:prstGeom prst="rect">
            <a:avLst/>
          </a:prstGeom>
          <a:noFill/>
        </p:spPr>
        <p:txBody>
          <a:bodyPr wrap="none" rtlCol="0">
            <a:spAutoFit/>
          </a:bodyPr>
          <a:lstStyle/>
          <a:p>
            <a:r>
              <a:rPr lang="en-US" dirty="0" smtClean="0"/>
              <a:t>or  </a:t>
            </a:r>
            <a:r>
              <a:rPr lang="en-US" sz="2800" baseline="30000" dirty="0" err="1" smtClean="0"/>
              <a:t>n</a:t>
            </a:r>
            <a:r>
              <a:rPr lang="en-US" sz="2800" dirty="0" err="1" smtClean="0"/>
              <a:t>C</a:t>
            </a:r>
            <a:r>
              <a:rPr lang="en-US" sz="2800" baseline="-25000" dirty="0" err="1" smtClean="0"/>
              <a:t>r</a:t>
            </a:r>
            <a:r>
              <a:rPr lang="en-US" sz="2800" dirty="0" smtClean="0"/>
              <a:t>  = </a:t>
            </a:r>
            <a:r>
              <a:rPr lang="en-US" dirty="0" smtClean="0"/>
              <a:t>R.H.S. </a:t>
            </a:r>
            <a:endParaRPr lang="en-US" dirty="0"/>
          </a:p>
        </p:txBody>
      </p:sp>
    </p:spTree>
    <p:extLst>
      <p:ext uri="{BB962C8B-B14F-4D97-AF65-F5344CB8AC3E}">
        <p14:creationId xmlns:p14="http://schemas.microsoft.com/office/powerpoint/2010/main" val="1060294290"/>
      </p:ext>
    </p:extLst>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1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1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1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1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1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684"/>
            <a:ext cx="8686800" cy="783516"/>
          </a:xfrm>
        </p:spPr>
        <p:txBody>
          <a:bodyPr>
            <a:normAutofit/>
          </a:bodyPr>
          <a:lstStyle/>
          <a:p>
            <a:r>
              <a:rPr lang="en-US" sz="3200" dirty="0" smtClean="0"/>
              <a:t>Restricted Permutations and Combinations</a:t>
            </a:r>
            <a:endParaRPr lang="en-US" sz="3200" dirty="0"/>
          </a:p>
        </p:txBody>
      </p:sp>
      <p:sp>
        <p:nvSpPr>
          <p:cNvPr id="3" name="Content Placeholder 2"/>
          <p:cNvSpPr>
            <a:spLocks noGrp="1"/>
          </p:cNvSpPr>
          <p:nvPr>
            <p:ph idx="1"/>
          </p:nvPr>
        </p:nvSpPr>
        <p:spPr>
          <a:xfrm>
            <a:off x="228600" y="685800"/>
            <a:ext cx="8686800" cy="5486400"/>
          </a:xfrm>
        </p:spPr>
        <p:txBody>
          <a:bodyPr>
            <a:normAutofit lnSpcReduction="10000"/>
          </a:bodyPr>
          <a:lstStyle/>
          <a:p>
            <a:r>
              <a:rPr lang="en-US" sz="2800" dirty="0" smtClean="0"/>
              <a:t>Case 1:- Permutations of ‘n’ things in ‘r’ places when ‘k’ particular objects are always present.</a:t>
            </a:r>
          </a:p>
          <a:p>
            <a:pPr>
              <a:buNone/>
            </a:pPr>
            <a:r>
              <a:rPr lang="en-US" sz="2800" dirty="0" smtClean="0"/>
              <a:t>	Here ,</a:t>
            </a:r>
          </a:p>
          <a:p>
            <a:pPr>
              <a:buNone/>
            </a:pPr>
            <a:r>
              <a:rPr lang="en-US" sz="2800" dirty="0" smtClean="0"/>
              <a:t>		The ‘k’ particular things can be arranged in ‘r’ places in p(r,k) ways. The remaining (r-k) places can be filled up by the remaining (n-k) things in p(n-k , r-k) ways.</a:t>
            </a:r>
          </a:p>
          <a:p>
            <a:pPr>
              <a:buNone/>
            </a:pPr>
            <a:r>
              <a:rPr lang="en-US" sz="2800" dirty="0" smtClean="0"/>
              <a:t>	Hence , The number of arrangements = p(</a:t>
            </a:r>
            <a:r>
              <a:rPr lang="en-US" sz="2800" dirty="0" err="1" smtClean="0"/>
              <a:t>r,k</a:t>
            </a:r>
            <a:r>
              <a:rPr lang="en-US" sz="2800" dirty="0" smtClean="0"/>
              <a:t>).p(n-</a:t>
            </a:r>
            <a:r>
              <a:rPr lang="en-US" sz="2800" dirty="0" err="1" smtClean="0"/>
              <a:t>k,r</a:t>
            </a:r>
            <a:r>
              <a:rPr lang="en-US" sz="2800" dirty="0" smtClean="0"/>
              <a:t>-k).</a:t>
            </a:r>
          </a:p>
          <a:p>
            <a:r>
              <a:rPr lang="en-US" sz="2800" dirty="0" smtClean="0"/>
              <a:t>Case 2:-</a:t>
            </a:r>
          </a:p>
          <a:p>
            <a:pPr>
              <a:buNone/>
            </a:pPr>
            <a:r>
              <a:rPr lang="en-US" sz="2800" dirty="0" smtClean="0"/>
              <a:t>		 Permutations of ‘n’ things in ‘r’ places when ‘k’ particular objects do not occur in this case,(n-k) things will fill up ‘r’ places.</a:t>
            </a:r>
          </a:p>
          <a:p>
            <a:pPr>
              <a:buNone/>
            </a:pPr>
            <a:r>
              <a:rPr lang="en-US" sz="2800" dirty="0" smtClean="0"/>
              <a:t>	 	So, the number of arrangements is p(n-</a:t>
            </a:r>
            <a:r>
              <a:rPr lang="en-US" sz="2800" dirty="0" err="1" smtClean="0"/>
              <a:t>k,r</a:t>
            </a:r>
            <a:r>
              <a:rPr lang="en-US" sz="3600" dirty="0" smtClean="0"/>
              <a:t>)</a:t>
            </a:r>
            <a:endParaRPr lang="en-US" dirty="0" smtClean="0"/>
          </a:p>
        </p:txBody>
      </p:sp>
      <p:sp>
        <p:nvSpPr>
          <p:cNvPr id="4" name="Date Placeholder 3"/>
          <p:cNvSpPr>
            <a:spLocks noGrp="1"/>
          </p:cNvSpPr>
          <p:nvPr>
            <p:ph type="dt" sz="half" idx="10"/>
          </p:nvPr>
        </p:nvSpPr>
        <p:spPr/>
        <p:txBody>
          <a:bodyPr/>
          <a:lstStyle/>
          <a:p>
            <a:fld id="{D4391F48-29E3-4101-9513-AA3EB272D87C}" type="datetime1">
              <a:rPr lang="en-US" smtClean="0"/>
              <a:t>7/30/2023</a:t>
            </a:fld>
            <a:endParaRPr lang="en-US"/>
          </a:p>
        </p:txBody>
      </p:sp>
      <p:sp>
        <p:nvSpPr>
          <p:cNvPr id="6" name="Footer Placeholder 5"/>
          <p:cNvSpPr>
            <a:spLocks noGrp="1"/>
          </p:cNvSpPr>
          <p:nvPr>
            <p:ph type="ftr" sz="quarter" idx="11"/>
          </p:nvPr>
        </p:nvSpPr>
        <p:spPr/>
        <p:txBody>
          <a:bodyPr/>
          <a:lstStyle/>
          <a:p>
            <a:r>
              <a:rPr lang="en-US" smtClean="0"/>
              <a:t>prepared by Jay Narayan Jha</a:t>
            </a:r>
            <a:endParaRPr lang="en-US" dirty="0"/>
          </a:p>
        </p:txBody>
      </p:sp>
      <p:sp>
        <p:nvSpPr>
          <p:cNvPr id="5" name="Slide Number Placeholder 4"/>
          <p:cNvSpPr>
            <a:spLocks noGrp="1"/>
          </p:cNvSpPr>
          <p:nvPr>
            <p:ph type="sldNum" sz="quarter" idx="12"/>
          </p:nvPr>
        </p:nvSpPr>
        <p:spPr/>
        <p:txBody>
          <a:bodyPr/>
          <a:lstStyle/>
          <a:p>
            <a:fld id="{3C8D7F02-DCD7-4EB4-81DD-47A339250009}" type="slidenum">
              <a:rPr lang="en-US" smtClean="0"/>
              <a:pPr/>
              <a:t>16</a:t>
            </a:fld>
            <a:endParaRPr lang="en-US"/>
          </a:p>
        </p:txBody>
      </p:sp>
    </p:spTree>
    <p:extLst>
      <p:ext uri="{BB962C8B-B14F-4D97-AF65-F5344CB8AC3E}">
        <p14:creationId xmlns:p14="http://schemas.microsoft.com/office/powerpoint/2010/main" val="3446966494"/>
      </p:ext>
    </p:extLst>
  </p:cSld>
  <p:clrMapOvr>
    <a:masterClrMapping/>
  </p:clrMapOvr>
  <p:transition spd="slow">
    <p:circl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0" y="228600"/>
            <a:ext cx="9067800" cy="6324600"/>
          </a:xfrm>
        </p:spPr>
        <p:txBody>
          <a:bodyPr>
            <a:normAutofit/>
          </a:bodyPr>
          <a:lstStyle/>
          <a:p>
            <a:pPr>
              <a:buNone/>
            </a:pPr>
            <a:r>
              <a:rPr lang="en-US" sz="2800" dirty="0" smtClean="0">
                <a:latin typeface="Times New Roman"/>
                <a:cs typeface="Times New Roman"/>
              </a:rPr>
              <a:t>• </a:t>
            </a:r>
            <a:r>
              <a:rPr lang="en-US" sz="2800" dirty="0" smtClean="0"/>
              <a:t>Case 3:-</a:t>
            </a:r>
          </a:p>
          <a:p>
            <a:pPr>
              <a:buNone/>
            </a:pPr>
            <a:r>
              <a:rPr lang="en-US" sz="2800" dirty="0" smtClean="0"/>
              <a:t>		 Combinations of ‘n’ things taken ‘r’ at a time, when ‘k’ particular things always occur in this case, we keep aside the ‘k’ particular things which always occur. Then we choose the (r-k) things from the remaining (n-k) things.</a:t>
            </a:r>
          </a:p>
          <a:p>
            <a:pPr>
              <a:buNone/>
            </a:pPr>
            <a:r>
              <a:rPr lang="en-US" sz="2800" dirty="0" smtClean="0"/>
              <a:t>	 Hence, the number of combinations is c(n-k, r-k).</a:t>
            </a:r>
          </a:p>
          <a:p>
            <a:r>
              <a:rPr lang="en-US" sz="2800" dirty="0" smtClean="0"/>
              <a:t>Case 4:- </a:t>
            </a:r>
          </a:p>
          <a:p>
            <a:pPr>
              <a:buNone/>
            </a:pPr>
            <a:r>
              <a:rPr lang="en-US" sz="2800" dirty="0" smtClean="0"/>
              <a:t>		Combination of ‘n’ things taken ‘r’ at a time when ‘k’ particular things never occur. </a:t>
            </a:r>
          </a:p>
          <a:p>
            <a:pPr>
              <a:buNone/>
            </a:pPr>
            <a:r>
              <a:rPr lang="en-US" sz="2800" dirty="0" smtClean="0"/>
              <a:t>	Here, </a:t>
            </a:r>
          </a:p>
          <a:p>
            <a:pPr>
              <a:buNone/>
            </a:pPr>
            <a:r>
              <a:rPr lang="en-US" sz="2800" dirty="0" smtClean="0"/>
              <a:t>The number of combinations is the number of combinations of (n-k) things taken ‘r’ at a time, which is c(n-k, r). </a:t>
            </a:r>
          </a:p>
        </p:txBody>
      </p:sp>
      <p:sp>
        <p:nvSpPr>
          <p:cNvPr id="4" name="Date Placeholder 3"/>
          <p:cNvSpPr>
            <a:spLocks noGrp="1"/>
          </p:cNvSpPr>
          <p:nvPr>
            <p:ph type="dt" sz="half" idx="10"/>
          </p:nvPr>
        </p:nvSpPr>
        <p:spPr/>
        <p:txBody>
          <a:bodyPr/>
          <a:lstStyle/>
          <a:p>
            <a:fld id="{DE57DE27-5B3D-4C8E-A399-795419BEADBE}" type="datetime1">
              <a:rPr lang="en-US" smtClean="0"/>
              <a:t>7/30/2023</a:t>
            </a:fld>
            <a:endParaRPr lang="en-US"/>
          </a:p>
        </p:txBody>
      </p:sp>
      <p:sp>
        <p:nvSpPr>
          <p:cNvPr id="6" name="Footer Placeholder 5"/>
          <p:cNvSpPr>
            <a:spLocks noGrp="1"/>
          </p:cNvSpPr>
          <p:nvPr>
            <p:ph type="ftr" sz="quarter" idx="11"/>
          </p:nvPr>
        </p:nvSpPr>
        <p:spPr/>
        <p:txBody>
          <a:bodyPr/>
          <a:lstStyle/>
          <a:p>
            <a:r>
              <a:rPr lang="en-US" smtClean="0"/>
              <a:t>prepared by Jay Narayan Jha</a:t>
            </a:r>
            <a:endParaRPr lang="en-US" dirty="0"/>
          </a:p>
        </p:txBody>
      </p:sp>
      <p:sp>
        <p:nvSpPr>
          <p:cNvPr id="5" name="Slide Number Placeholder 4"/>
          <p:cNvSpPr>
            <a:spLocks noGrp="1"/>
          </p:cNvSpPr>
          <p:nvPr>
            <p:ph type="sldNum" sz="quarter" idx="12"/>
          </p:nvPr>
        </p:nvSpPr>
        <p:spPr/>
        <p:txBody>
          <a:bodyPr/>
          <a:lstStyle/>
          <a:p>
            <a:fld id="{3C8D7F02-DCD7-4EB4-81DD-47A339250009}" type="slidenum">
              <a:rPr lang="en-US" smtClean="0"/>
              <a:pPr/>
              <a:t>17</a:t>
            </a:fld>
            <a:endParaRPr lang="en-US"/>
          </a:p>
        </p:txBody>
      </p:sp>
    </p:spTree>
    <p:extLst>
      <p:ext uri="{BB962C8B-B14F-4D97-AF65-F5344CB8AC3E}">
        <p14:creationId xmlns:p14="http://schemas.microsoft.com/office/powerpoint/2010/main" val="2739797774"/>
      </p:ext>
    </p:extLst>
  </p:cSld>
  <p:clrMapOvr>
    <a:masterClrMapping/>
  </p:clrMapOvr>
  <p:transition spd="slow">
    <p:circl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483791-8F97-41F8-967B-12D1CCD079A5}" type="datetime1">
              <a:rPr lang="en-US" smtClean="0"/>
              <a:t>7/30/2023</a:t>
            </a:fld>
            <a:endParaRPr lang="en-US"/>
          </a:p>
        </p:txBody>
      </p:sp>
      <p:sp>
        <p:nvSpPr>
          <p:cNvPr id="3" name="Footer Placeholder 2"/>
          <p:cNvSpPr>
            <a:spLocks noGrp="1"/>
          </p:cNvSpPr>
          <p:nvPr>
            <p:ph type="ftr" sz="quarter" idx="11"/>
          </p:nvPr>
        </p:nvSpPr>
        <p:spPr/>
        <p:txBody>
          <a:bodyPr/>
          <a:lstStyle/>
          <a:p>
            <a:r>
              <a:rPr lang="en-US" smtClean="0"/>
              <a:t>prepared by Jay Narayan Jha</a:t>
            </a:r>
            <a:endParaRPr lang="en-US"/>
          </a:p>
        </p:txBody>
      </p:sp>
      <p:sp>
        <p:nvSpPr>
          <p:cNvPr id="4" name="Slide Number Placeholder 3"/>
          <p:cNvSpPr>
            <a:spLocks noGrp="1"/>
          </p:cNvSpPr>
          <p:nvPr>
            <p:ph type="sldNum" sz="quarter" idx="12"/>
          </p:nvPr>
        </p:nvSpPr>
        <p:spPr/>
        <p:txBody>
          <a:bodyPr/>
          <a:lstStyle/>
          <a:p>
            <a:fld id="{3C8D7F02-DCD7-4EB4-81DD-47A339250009}" type="slidenum">
              <a:rPr lang="en-US" smtClean="0"/>
              <a:pPr/>
              <a:t>18</a:t>
            </a:fld>
            <a:endParaRPr lang="en-US"/>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178" t="27779" r="1178" b="3333"/>
          <a:stretch/>
        </p:blipFill>
        <p:spPr>
          <a:xfrm>
            <a:off x="990600" y="381000"/>
            <a:ext cx="7010400" cy="5410200"/>
          </a:xfrm>
          <a:prstGeom prst="rect">
            <a:avLst/>
          </a:prstGeom>
        </p:spPr>
      </p:pic>
    </p:spTree>
    <p:extLst>
      <p:ext uri="{BB962C8B-B14F-4D97-AF65-F5344CB8AC3E}">
        <p14:creationId xmlns:p14="http://schemas.microsoft.com/office/powerpoint/2010/main" val="6158165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B0D4BB-47BD-445E-9CDF-AB30A390729E}" type="datetime1">
              <a:rPr lang="en-US" smtClean="0"/>
              <a:t>7/30/2023</a:t>
            </a:fld>
            <a:endParaRPr lang="en-US"/>
          </a:p>
        </p:txBody>
      </p:sp>
      <p:sp>
        <p:nvSpPr>
          <p:cNvPr id="3" name="Footer Placeholder 2"/>
          <p:cNvSpPr>
            <a:spLocks noGrp="1"/>
          </p:cNvSpPr>
          <p:nvPr>
            <p:ph type="ftr" sz="quarter" idx="11"/>
          </p:nvPr>
        </p:nvSpPr>
        <p:spPr/>
        <p:txBody>
          <a:bodyPr/>
          <a:lstStyle/>
          <a:p>
            <a:r>
              <a:rPr lang="en-US" smtClean="0"/>
              <a:t>prepared by Jay Narayan Jha</a:t>
            </a:r>
            <a:endParaRPr lang="en-US"/>
          </a:p>
        </p:txBody>
      </p:sp>
      <p:sp>
        <p:nvSpPr>
          <p:cNvPr id="4" name="Slide Number Placeholder 3"/>
          <p:cNvSpPr>
            <a:spLocks noGrp="1"/>
          </p:cNvSpPr>
          <p:nvPr>
            <p:ph type="sldNum" sz="quarter" idx="12"/>
          </p:nvPr>
        </p:nvSpPr>
        <p:spPr/>
        <p:txBody>
          <a:bodyPr/>
          <a:lstStyle/>
          <a:p>
            <a:fld id="{3C8D7F02-DCD7-4EB4-81DD-47A339250009}" type="slidenum">
              <a:rPr lang="en-US" smtClean="0"/>
              <a:pPr/>
              <a:t>19</a:t>
            </a:fld>
            <a:endParaRPr lang="en-US"/>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000" t="4445" r="4286" b="21111"/>
          <a:stretch/>
        </p:blipFill>
        <p:spPr>
          <a:xfrm>
            <a:off x="1447800" y="457200"/>
            <a:ext cx="7086599" cy="5638800"/>
          </a:xfrm>
          <a:prstGeom prst="rect">
            <a:avLst/>
          </a:prstGeom>
        </p:spPr>
      </p:pic>
    </p:spTree>
    <p:extLst>
      <p:ext uri="{BB962C8B-B14F-4D97-AF65-F5344CB8AC3E}">
        <p14:creationId xmlns:p14="http://schemas.microsoft.com/office/powerpoint/2010/main" val="35070041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495F6DE-0FA7-4EAF-809A-1776CC85E821}" type="datetime1">
              <a:rPr lang="en-US" smtClean="0"/>
              <a:t>7/30/2023</a:t>
            </a:fld>
            <a:endParaRPr lang="en-US"/>
          </a:p>
        </p:txBody>
      </p:sp>
      <p:sp>
        <p:nvSpPr>
          <p:cNvPr id="7" name="Footer Placeholder 6"/>
          <p:cNvSpPr>
            <a:spLocks noGrp="1"/>
          </p:cNvSpPr>
          <p:nvPr>
            <p:ph type="ftr" sz="quarter" idx="11"/>
          </p:nvPr>
        </p:nvSpPr>
        <p:spPr/>
        <p:txBody>
          <a:bodyPr/>
          <a:lstStyle/>
          <a:p>
            <a:r>
              <a:rPr lang="en-US" smtClean="0"/>
              <a:t>prepared by Jay Narayan Jha</a:t>
            </a:r>
            <a:endParaRPr lang="en-US" dirty="0"/>
          </a:p>
        </p:txBody>
      </p:sp>
      <p:sp>
        <p:nvSpPr>
          <p:cNvPr id="6" name="Slide Number Placeholder 5"/>
          <p:cNvSpPr>
            <a:spLocks noGrp="1"/>
          </p:cNvSpPr>
          <p:nvPr>
            <p:ph type="sldNum" sz="quarter" idx="12"/>
          </p:nvPr>
        </p:nvSpPr>
        <p:spPr/>
        <p:txBody>
          <a:bodyPr/>
          <a:lstStyle/>
          <a:p>
            <a:r>
              <a:rPr lang="en-US" dirty="0" smtClean="0"/>
              <a:t>3</a:t>
            </a:r>
            <a:endParaRPr lang="en-US" dirty="0"/>
          </a:p>
        </p:txBody>
      </p:sp>
      <p:sp>
        <p:nvSpPr>
          <p:cNvPr id="2" name="Rectangle 1"/>
          <p:cNvSpPr/>
          <p:nvPr/>
        </p:nvSpPr>
        <p:spPr>
          <a:xfrm>
            <a:off x="460420" y="76200"/>
            <a:ext cx="2697726" cy="400110"/>
          </a:xfrm>
          <a:prstGeom prst="rect">
            <a:avLst/>
          </a:prstGeom>
        </p:spPr>
        <p:txBody>
          <a:bodyPr wrap="none">
            <a:spAutoFit/>
          </a:bodyPr>
          <a:lstStyle/>
          <a:p>
            <a:r>
              <a:rPr lang="en-US" sz="2000" b="1" dirty="0"/>
              <a:t>Basic counting principal</a:t>
            </a:r>
          </a:p>
        </p:txBody>
      </p:sp>
      <p:sp>
        <p:nvSpPr>
          <p:cNvPr id="10" name="Rectangle 9"/>
          <p:cNvSpPr/>
          <p:nvPr/>
        </p:nvSpPr>
        <p:spPr>
          <a:xfrm>
            <a:off x="457200" y="2758921"/>
            <a:ext cx="7609268" cy="646331"/>
          </a:xfrm>
          <a:prstGeom prst="rect">
            <a:avLst/>
          </a:prstGeom>
        </p:spPr>
        <p:txBody>
          <a:bodyPr wrap="square">
            <a:spAutoFit/>
          </a:bodyPr>
          <a:lstStyle/>
          <a:p>
            <a:pPr marL="400050" lvl="1" indent="0">
              <a:buNone/>
            </a:pPr>
            <a:r>
              <a:rPr lang="en-US" dirty="0" smtClean="0"/>
              <a:t>using </a:t>
            </a:r>
            <a:r>
              <a:rPr lang="en-US" dirty="0"/>
              <a:t>sum rule, there are </a:t>
            </a:r>
            <a:r>
              <a:rPr lang="en-US" dirty="0" smtClean="0"/>
              <a:t>14+12=26 ways of </a:t>
            </a:r>
            <a:r>
              <a:rPr lang="en-US" dirty="0"/>
              <a:t>selecting one student(either a boy or a girl) as class representative. </a:t>
            </a:r>
            <a:endParaRPr lang="en-US" baseline="30000" dirty="0"/>
          </a:p>
        </p:txBody>
      </p:sp>
      <p:sp>
        <p:nvSpPr>
          <p:cNvPr id="12" name="Rectangle 11"/>
          <p:cNvSpPr/>
          <p:nvPr/>
        </p:nvSpPr>
        <p:spPr>
          <a:xfrm>
            <a:off x="217180" y="587197"/>
            <a:ext cx="1609736" cy="369332"/>
          </a:xfrm>
          <a:prstGeom prst="rect">
            <a:avLst/>
          </a:prstGeom>
        </p:spPr>
        <p:txBody>
          <a:bodyPr wrap="none">
            <a:spAutoFit/>
          </a:bodyPr>
          <a:lstStyle/>
          <a:p>
            <a:r>
              <a:rPr lang="en-US" b="1" dirty="0"/>
              <a:t>The sum rule:- </a:t>
            </a:r>
          </a:p>
        </p:txBody>
      </p:sp>
      <p:sp>
        <p:nvSpPr>
          <p:cNvPr id="13" name="Rectangle 12"/>
          <p:cNvSpPr/>
          <p:nvPr/>
        </p:nvSpPr>
        <p:spPr>
          <a:xfrm>
            <a:off x="1676400" y="584260"/>
            <a:ext cx="7315200" cy="923330"/>
          </a:xfrm>
          <a:prstGeom prst="rect">
            <a:avLst/>
          </a:prstGeom>
        </p:spPr>
        <p:txBody>
          <a:bodyPr wrap="square">
            <a:spAutoFit/>
          </a:bodyPr>
          <a:lstStyle/>
          <a:p>
            <a:pPr>
              <a:buNone/>
            </a:pPr>
            <a:r>
              <a:rPr lang="en-US" dirty="0"/>
              <a:t>If an event can occur in ‘m’ ways and another event can occur in ‘n’ ways, if these two events can not occur simultaneously, then one of the two events can occur in ‘</a:t>
            </a:r>
            <a:r>
              <a:rPr lang="en-US" dirty="0" err="1"/>
              <a:t>m+n</a:t>
            </a:r>
            <a:r>
              <a:rPr lang="en-US" dirty="0"/>
              <a:t>’ ways.</a:t>
            </a:r>
          </a:p>
        </p:txBody>
      </p:sp>
      <p:sp>
        <p:nvSpPr>
          <p:cNvPr id="15" name="Rectangle 14"/>
          <p:cNvSpPr/>
          <p:nvPr/>
        </p:nvSpPr>
        <p:spPr>
          <a:xfrm>
            <a:off x="-70834" y="1423826"/>
            <a:ext cx="1686295" cy="369332"/>
          </a:xfrm>
          <a:prstGeom prst="rect">
            <a:avLst/>
          </a:prstGeom>
        </p:spPr>
        <p:txBody>
          <a:bodyPr wrap="none">
            <a:spAutoFit/>
          </a:bodyPr>
          <a:lstStyle/>
          <a:p>
            <a:pPr marL="400050" lvl="1" indent="0">
              <a:buNone/>
            </a:pPr>
            <a:r>
              <a:rPr lang="en-US" b="1" dirty="0"/>
              <a:t>Example 1: </a:t>
            </a:r>
          </a:p>
        </p:txBody>
      </p:sp>
      <p:sp>
        <p:nvSpPr>
          <p:cNvPr id="16" name="Rectangle 15"/>
          <p:cNvSpPr/>
          <p:nvPr/>
        </p:nvSpPr>
        <p:spPr>
          <a:xfrm>
            <a:off x="188203" y="1769150"/>
            <a:ext cx="8305800" cy="646331"/>
          </a:xfrm>
          <a:prstGeom prst="rect">
            <a:avLst/>
          </a:prstGeom>
        </p:spPr>
        <p:txBody>
          <a:bodyPr wrap="square">
            <a:spAutoFit/>
          </a:bodyPr>
          <a:lstStyle/>
          <a:p>
            <a:pPr marL="400050" lvl="1" indent="0">
              <a:buNone/>
            </a:pPr>
            <a:r>
              <a:rPr lang="en-US" dirty="0"/>
              <a:t>If there are 14 boys and 12 girls in a class, find </a:t>
            </a:r>
            <a:r>
              <a:rPr lang="en-US" dirty="0" smtClean="0"/>
              <a:t>the number </a:t>
            </a:r>
            <a:r>
              <a:rPr lang="en-US" dirty="0"/>
              <a:t>of ways of selecting one student as class representative.</a:t>
            </a:r>
          </a:p>
        </p:txBody>
      </p:sp>
      <p:sp>
        <p:nvSpPr>
          <p:cNvPr id="17" name="Rectangle 16"/>
          <p:cNvSpPr/>
          <p:nvPr/>
        </p:nvSpPr>
        <p:spPr>
          <a:xfrm>
            <a:off x="-70834" y="2492375"/>
            <a:ext cx="1518364" cy="369332"/>
          </a:xfrm>
          <a:prstGeom prst="rect">
            <a:avLst/>
          </a:prstGeom>
        </p:spPr>
        <p:txBody>
          <a:bodyPr wrap="none">
            <a:spAutoFit/>
          </a:bodyPr>
          <a:lstStyle/>
          <a:p>
            <a:pPr marL="400050" lvl="1" indent="0">
              <a:buNone/>
            </a:pPr>
            <a:r>
              <a:rPr lang="en-US" b="1" dirty="0"/>
              <a:t>Solution:-</a:t>
            </a:r>
            <a:endParaRPr lang="en-US" b="1" baseline="30000" dirty="0"/>
          </a:p>
        </p:txBody>
      </p:sp>
      <p:sp>
        <p:nvSpPr>
          <p:cNvPr id="18" name="Rectangle 17"/>
          <p:cNvSpPr/>
          <p:nvPr/>
        </p:nvSpPr>
        <p:spPr>
          <a:xfrm>
            <a:off x="176397" y="3427650"/>
            <a:ext cx="1229439" cy="369332"/>
          </a:xfrm>
          <a:prstGeom prst="rect">
            <a:avLst/>
          </a:prstGeom>
        </p:spPr>
        <p:txBody>
          <a:bodyPr wrap="none">
            <a:spAutoFit/>
          </a:bodyPr>
          <a:lstStyle/>
          <a:p>
            <a:pPr>
              <a:buNone/>
            </a:pPr>
            <a:r>
              <a:rPr lang="en-US" b="1" dirty="0"/>
              <a:t>Example 2:</a:t>
            </a:r>
          </a:p>
        </p:txBody>
      </p:sp>
      <p:sp>
        <p:nvSpPr>
          <p:cNvPr id="19" name="Rectangle 18"/>
          <p:cNvSpPr/>
          <p:nvPr/>
        </p:nvSpPr>
        <p:spPr>
          <a:xfrm>
            <a:off x="1534239" y="3438250"/>
            <a:ext cx="7119291" cy="646331"/>
          </a:xfrm>
          <a:prstGeom prst="rect">
            <a:avLst/>
          </a:prstGeom>
        </p:spPr>
        <p:txBody>
          <a:bodyPr wrap="square">
            <a:spAutoFit/>
          </a:bodyPr>
          <a:lstStyle/>
          <a:p>
            <a:pPr>
              <a:buNone/>
            </a:pPr>
            <a:r>
              <a:rPr lang="en-US" dirty="0"/>
              <a:t>If a student is getting admission in 4 different BIM </a:t>
            </a:r>
            <a:r>
              <a:rPr lang="en-US" dirty="0" smtClean="0"/>
              <a:t>colleges and </a:t>
            </a:r>
            <a:r>
              <a:rPr lang="en-US" dirty="0"/>
              <a:t>5 BBA colleges, find the number of ways of </a:t>
            </a:r>
            <a:r>
              <a:rPr lang="en-US" dirty="0" smtClean="0"/>
              <a:t>choosing one </a:t>
            </a:r>
            <a:r>
              <a:rPr lang="en-US" dirty="0"/>
              <a:t>of the above colleges.</a:t>
            </a:r>
          </a:p>
        </p:txBody>
      </p:sp>
      <p:sp>
        <p:nvSpPr>
          <p:cNvPr id="20" name="Rectangle 19"/>
          <p:cNvSpPr/>
          <p:nvPr/>
        </p:nvSpPr>
        <p:spPr>
          <a:xfrm>
            <a:off x="188203" y="4156454"/>
            <a:ext cx="1026243" cy="369332"/>
          </a:xfrm>
          <a:prstGeom prst="rect">
            <a:avLst/>
          </a:prstGeom>
        </p:spPr>
        <p:txBody>
          <a:bodyPr wrap="none">
            <a:spAutoFit/>
          </a:bodyPr>
          <a:lstStyle/>
          <a:p>
            <a:r>
              <a:rPr lang="en-US" b="1" dirty="0"/>
              <a:t>solution:</a:t>
            </a:r>
          </a:p>
        </p:txBody>
      </p:sp>
      <p:sp>
        <p:nvSpPr>
          <p:cNvPr id="21" name="Rectangle 20"/>
          <p:cNvSpPr/>
          <p:nvPr/>
        </p:nvSpPr>
        <p:spPr>
          <a:xfrm>
            <a:off x="1214446" y="4201249"/>
            <a:ext cx="7279557" cy="369332"/>
          </a:xfrm>
          <a:prstGeom prst="rect">
            <a:avLst/>
          </a:prstGeom>
        </p:spPr>
        <p:txBody>
          <a:bodyPr wrap="square">
            <a:spAutoFit/>
          </a:bodyPr>
          <a:lstStyle/>
          <a:p>
            <a:r>
              <a:rPr lang="en-US" dirty="0"/>
              <a:t>using a sum rule, there are 4+5=9ways of choosing one of the colleges. </a:t>
            </a:r>
            <a:endParaRPr lang="en-US" sz="1600" dirty="0"/>
          </a:p>
        </p:txBody>
      </p:sp>
      <p:sp>
        <p:nvSpPr>
          <p:cNvPr id="22" name="Rectangle 21"/>
          <p:cNvSpPr/>
          <p:nvPr/>
        </p:nvSpPr>
        <p:spPr>
          <a:xfrm>
            <a:off x="86388" y="4684659"/>
            <a:ext cx="1550809" cy="369332"/>
          </a:xfrm>
          <a:prstGeom prst="rect">
            <a:avLst/>
          </a:prstGeom>
        </p:spPr>
        <p:txBody>
          <a:bodyPr wrap="none">
            <a:spAutoFit/>
          </a:bodyPr>
          <a:lstStyle/>
          <a:p>
            <a:r>
              <a:rPr lang="en-US" b="1" dirty="0"/>
              <a:t>Product rule:- </a:t>
            </a:r>
          </a:p>
        </p:txBody>
      </p:sp>
      <p:sp>
        <p:nvSpPr>
          <p:cNvPr id="23" name="Rectangle 22"/>
          <p:cNvSpPr/>
          <p:nvPr/>
        </p:nvSpPr>
        <p:spPr>
          <a:xfrm>
            <a:off x="528034" y="5053991"/>
            <a:ext cx="8125496" cy="923330"/>
          </a:xfrm>
          <a:prstGeom prst="rect">
            <a:avLst/>
          </a:prstGeom>
        </p:spPr>
        <p:txBody>
          <a:bodyPr wrap="square">
            <a:spAutoFit/>
          </a:bodyPr>
          <a:lstStyle/>
          <a:p>
            <a:r>
              <a:rPr lang="en-US" dirty="0"/>
              <a:t>If an event can occur in ‘m’ ways and a second event in ‘n’ ways and if the number of ways the second event occurs, does not depend upon the occurrence of the first event, then the two events can occur simultaneously in ‘</a:t>
            </a:r>
            <a:r>
              <a:rPr lang="en-US" dirty="0" err="1"/>
              <a:t>m.n</a:t>
            </a:r>
            <a:r>
              <a:rPr lang="en-US" dirty="0"/>
              <a:t>’ ways.</a:t>
            </a:r>
            <a:endParaRPr lang="en-US" sz="1600" dirty="0"/>
          </a:p>
        </p:txBody>
      </p:sp>
    </p:spTree>
    <p:extLst>
      <p:ext uri="{BB962C8B-B14F-4D97-AF65-F5344CB8AC3E}">
        <p14:creationId xmlns:p14="http://schemas.microsoft.com/office/powerpoint/2010/main" val="2399881928"/>
      </p:ext>
    </p:extLst>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3" grpId="0"/>
      <p:bldP spid="15" grpId="0"/>
      <p:bldP spid="16" grpId="0"/>
      <p:bldP spid="17" grpId="0"/>
      <p:bldP spid="18" grpId="0"/>
      <p:bldP spid="19" grpId="0"/>
      <p:bldP spid="20" grpId="0"/>
      <p:bldP spid="21" grpId="0"/>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795C8A-21CD-46F3-A16B-F48F54E5EB8C}" type="datetime1">
              <a:rPr lang="en-US" smtClean="0"/>
              <a:t>7/30/2023</a:t>
            </a:fld>
            <a:endParaRPr lang="en-US"/>
          </a:p>
        </p:txBody>
      </p:sp>
      <p:sp>
        <p:nvSpPr>
          <p:cNvPr id="6" name="Footer Placeholder 5"/>
          <p:cNvSpPr>
            <a:spLocks noGrp="1"/>
          </p:cNvSpPr>
          <p:nvPr>
            <p:ph type="ftr" sz="quarter" idx="11"/>
          </p:nvPr>
        </p:nvSpPr>
        <p:spPr/>
        <p:txBody>
          <a:bodyPr/>
          <a:lstStyle/>
          <a:p>
            <a:r>
              <a:rPr lang="en-US" smtClean="0"/>
              <a:t>prepared by Jay Narayan Jha</a:t>
            </a:r>
            <a:endParaRPr lang="en-US" dirty="0"/>
          </a:p>
        </p:txBody>
      </p:sp>
      <p:sp>
        <p:nvSpPr>
          <p:cNvPr id="5" name="Slide Number Placeholder 4"/>
          <p:cNvSpPr>
            <a:spLocks noGrp="1"/>
          </p:cNvSpPr>
          <p:nvPr>
            <p:ph type="sldNum" sz="quarter" idx="12"/>
          </p:nvPr>
        </p:nvSpPr>
        <p:spPr/>
        <p:txBody>
          <a:bodyPr/>
          <a:lstStyle/>
          <a:p>
            <a:fld id="{3C8D7F02-DCD7-4EB4-81DD-47A339250009}" type="slidenum">
              <a:rPr lang="en-US" smtClean="0"/>
              <a:pPr/>
              <a:t>20</a:t>
            </a:fld>
            <a:endParaRPr lang="en-US" dirty="0"/>
          </a:p>
        </p:txBody>
      </p:sp>
      <p:sp>
        <p:nvSpPr>
          <p:cNvPr id="952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5235" name="Rectangle 3"/>
          <p:cNvSpPr>
            <a:spLocks noChangeArrowheads="1"/>
          </p:cNvSpPr>
          <p:nvPr/>
        </p:nvSpPr>
        <p:spPr bwMode="auto">
          <a:xfrm>
            <a:off x="0" y="13335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523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5238" name="Rectangle 6"/>
          <p:cNvSpPr>
            <a:spLocks noChangeArrowheads="1"/>
          </p:cNvSpPr>
          <p:nvPr/>
        </p:nvSpPr>
        <p:spPr bwMode="auto">
          <a:xfrm>
            <a:off x="0" y="13335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6"/>
          <p:cNvSpPr/>
          <p:nvPr/>
        </p:nvSpPr>
        <p:spPr>
          <a:xfrm>
            <a:off x="228600" y="225983"/>
            <a:ext cx="2430922" cy="400110"/>
          </a:xfrm>
          <a:prstGeom prst="rect">
            <a:avLst/>
          </a:prstGeom>
        </p:spPr>
        <p:txBody>
          <a:bodyPr wrap="none">
            <a:spAutoFit/>
          </a:bodyPr>
          <a:lstStyle/>
          <a:p>
            <a:r>
              <a:rPr lang="en-US" sz="2000" b="1" dirty="0"/>
              <a:t>BINOMIAL THEOREM</a:t>
            </a:r>
          </a:p>
        </p:txBody>
      </p:sp>
      <p:sp>
        <p:nvSpPr>
          <p:cNvPr id="11" name="Rectangle 10"/>
          <p:cNvSpPr/>
          <p:nvPr/>
        </p:nvSpPr>
        <p:spPr>
          <a:xfrm>
            <a:off x="457200" y="631734"/>
            <a:ext cx="1368003" cy="369332"/>
          </a:xfrm>
          <a:prstGeom prst="rect">
            <a:avLst/>
          </a:prstGeom>
        </p:spPr>
        <p:txBody>
          <a:bodyPr wrap="none">
            <a:spAutoFit/>
          </a:bodyPr>
          <a:lstStyle/>
          <a:p>
            <a:r>
              <a:rPr lang="en-US" b="1" dirty="0"/>
              <a:t>Statement:- </a:t>
            </a:r>
          </a:p>
        </p:txBody>
      </p:sp>
      <p:sp>
        <p:nvSpPr>
          <p:cNvPr id="12" name="Rectangle 11"/>
          <p:cNvSpPr/>
          <p:nvPr/>
        </p:nvSpPr>
        <p:spPr>
          <a:xfrm>
            <a:off x="1825203" y="684061"/>
            <a:ext cx="6937798" cy="677108"/>
          </a:xfrm>
          <a:prstGeom prst="rect">
            <a:avLst/>
          </a:prstGeom>
        </p:spPr>
        <p:txBody>
          <a:bodyPr wrap="square">
            <a:spAutoFit/>
          </a:bodyPr>
          <a:lstStyle/>
          <a:p>
            <a:pPr>
              <a:buNone/>
            </a:pPr>
            <a:r>
              <a:rPr lang="en-US" dirty="0"/>
              <a:t>Let, a , b ϵ R and ‘n’ is a positive integer. Then,</a:t>
            </a:r>
          </a:p>
          <a:p>
            <a:pPr>
              <a:buNone/>
            </a:pPr>
            <a:r>
              <a:rPr lang="en-US" sz="2000" dirty="0"/>
              <a:t>(</a:t>
            </a:r>
            <a:r>
              <a:rPr lang="en-US" sz="2000" dirty="0" err="1"/>
              <a:t>a+b</a:t>
            </a:r>
            <a:r>
              <a:rPr lang="en-US" sz="2000" dirty="0"/>
              <a:t>)</a:t>
            </a:r>
            <a:r>
              <a:rPr lang="en-US" sz="2000" baseline="30000" dirty="0"/>
              <a:t>n </a:t>
            </a:r>
            <a:r>
              <a:rPr lang="en-US" sz="2000" dirty="0"/>
              <a:t>= </a:t>
            </a:r>
            <a:r>
              <a:rPr lang="en-US" sz="2000" baseline="30000" dirty="0" err="1"/>
              <a:t>n</a:t>
            </a:r>
            <a:r>
              <a:rPr lang="en-US" sz="2000" dirty="0" err="1"/>
              <a:t>c</a:t>
            </a:r>
            <a:r>
              <a:rPr lang="en-US" sz="2000" baseline="-25000" dirty="0" err="1"/>
              <a:t>o</a:t>
            </a:r>
            <a:r>
              <a:rPr lang="en-US" sz="2000" dirty="0" err="1"/>
              <a:t>a</a:t>
            </a:r>
            <a:r>
              <a:rPr lang="en-US" sz="2000" baseline="30000" dirty="0" err="1"/>
              <a:t>n</a:t>
            </a:r>
            <a:r>
              <a:rPr lang="en-US" sz="2000" baseline="30000" dirty="0"/>
              <a:t> </a:t>
            </a:r>
            <a:r>
              <a:rPr lang="en-US" sz="2000" dirty="0"/>
              <a:t>+ </a:t>
            </a:r>
            <a:r>
              <a:rPr lang="en-US" sz="2000" baseline="30000" dirty="0"/>
              <a:t>n</a:t>
            </a:r>
            <a:r>
              <a:rPr lang="en-US" sz="2000" dirty="0"/>
              <a:t>c</a:t>
            </a:r>
            <a:r>
              <a:rPr lang="en-US" sz="2000" baseline="-25000" dirty="0"/>
              <a:t>1</a:t>
            </a:r>
            <a:r>
              <a:rPr lang="en-US" sz="2000" dirty="0"/>
              <a:t>a</a:t>
            </a:r>
            <a:r>
              <a:rPr lang="en-US" sz="2000" baseline="30000" dirty="0"/>
              <a:t>n-1</a:t>
            </a:r>
            <a:r>
              <a:rPr lang="en-US" sz="2000" dirty="0"/>
              <a:t>b + </a:t>
            </a:r>
            <a:r>
              <a:rPr lang="en-US" sz="2000" baseline="30000" dirty="0"/>
              <a:t>n</a:t>
            </a:r>
            <a:r>
              <a:rPr lang="en-US" sz="2000" dirty="0"/>
              <a:t>c</a:t>
            </a:r>
            <a:r>
              <a:rPr lang="en-US" sz="2000" baseline="-25000" dirty="0"/>
              <a:t>2</a:t>
            </a:r>
            <a:r>
              <a:rPr lang="en-US" sz="2000" dirty="0"/>
              <a:t>a</a:t>
            </a:r>
            <a:r>
              <a:rPr lang="en-US" sz="2000" baseline="30000" dirty="0"/>
              <a:t>n-2</a:t>
            </a:r>
            <a:r>
              <a:rPr lang="en-US" sz="2000" dirty="0"/>
              <a:t>b</a:t>
            </a:r>
            <a:r>
              <a:rPr lang="en-US" sz="2000" baseline="30000" dirty="0"/>
              <a:t>2 </a:t>
            </a:r>
            <a:r>
              <a:rPr lang="en-US" sz="2000" dirty="0"/>
              <a:t>+…….+</a:t>
            </a:r>
            <a:r>
              <a:rPr lang="en-US" sz="2000" baseline="30000" dirty="0" err="1"/>
              <a:t>n</a:t>
            </a:r>
            <a:r>
              <a:rPr lang="en-US" sz="2000" dirty="0" err="1"/>
              <a:t>c</a:t>
            </a:r>
            <a:r>
              <a:rPr lang="en-US" sz="2000" baseline="-25000" dirty="0" err="1"/>
              <a:t>r</a:t>
            </a:r>
            <a:r>
              <a:rPr lang="en-US" sz="2000" dirty="0" err="1"/>
              <a:t>a</a:t>
            </a:r>
            <a:r>
              <a:rPr lang="en-US" sz="2000" baseline="30000" dirty="0" err="1"/>
              <a:t>n-r</a:t>
            </a:r>
            <a:r>
              <a:rPr lang="en-US" sz="2000" dirty="0" err="1"/>
              <a:t>b</a:t>
            </a:r>
            <a:r>
              <a:rPr lang="en-US" sz="2000" baseline="30000" dirty="0" err="1"/>
              <a:t>r</a:t>
            </a:r>
            <a:r>
              <a:rPr lang="en-US" sz="2000" dirty="0"/>
              <a:t>+…….+</a:t>
            </a:r>
            <a:r>
              <a:rPr lang="en-US" sz="2000" baseline="30000" dirty="0" err="1"/>
              <a:t>n</a:t>
            </a:r>
            <a:r>
              <a:rPr lang="en-US" sz="2000" dirty="0" err="1"/>
              <a:t>c</a:t>
            </a:r>
            <a:r>
              <a:rPr lang="en-US" sz="2000" baseline="-25000" dirty="0" err="1"/>
              <a:t>n</a:t>
            </a:r>
            <a:r>
              <a:rPr lang="en-US" sz="2000" dirty="0" err="1"/>
              <a:t>b</a:t>
            </a:r>
            <a:r>
              <a:rPr lang="en-US" sz="2000" baseline="30000" dirty="0" err="1"/>
              <a:t>n</a:t>
            </a:r>
            <a:endParaRPr lang="en-US" sz="2000" dirty="0"/>
          </a:p>
        </p:txBody>
      </p:sp>
      <p:sp>
        <p:nvSpPr>
          <p:cNvPr id="13" name="Rectangle 12"/>
          <p:cNvSpPr/>
          <p:nvPr/>
        </p:nvSpPr>
        <p:spPr>
          <a:xfrm>
            <a:off x="1817689" y="1465880"/>
            <a:ext cx="6175797" cy="400110"/>
          </a:xfrm>
          <a:prstGeom prst="rect">
            <a:avLst/>
          </a:prstGeom>
        </p:spPr>
        <p:txBody>
          <a:bodyPr wrap="square">
            <a:spAutoFit/>
          </a:bodyPr>
          <a:lstStyle/>
          <a:p>
            <a:pPr>
              <a:buNone/>
            </a:pPr>
            <a:r>
              <a:rPr lang="en-US" dirty="0"/>
              <a:t>where, </a:t>
            </a:r>
            <a:r>
              <a:rPr lang="en-US" sz="2000" b="1" baseline="30000" dirty="0"/>
              <a:t>n</a:t>
            </a:r>
            <a:r>
              <a:rPr lang="en-US" sz="2000" b="1" dirty="0"/>
              <a:t>c</a:t>
            </a:r>
            <a:r>
              <a:rPr lang="en-US" sz="2000" b="1" baseline="-25000" dirty="0"/>
              <a:t>o,</a:t>
            </a:r>
            <a:r>
              <a:rPr lang="en-US" sz="2000" b="1" baseline="30000" dirty="0"/>
              <a:t>n</a:t>
            </a:r>
            <a:r>
              <a:rPr lang="en-US" sz="2000" b="1" dirty="0"/>
              <a:t>c</a:t>
            </a:r>
            <a:r>
              <a:rPr lang="en-US" sz="2000" b="1" baseline="-25000" dirty="0"/>
              <a:t>1,……………..</a:t>
            </a:r>
            <a:r>
              <a:rPr lang="en-US" sz="2000" b="1" baseline="30000" dirty="0" err="1"/>
              <a:t>n</a:t>
            </a:r>
            <a:r>
              <a:rPr lang="en-US" sz="2000" b="1" dirty="0" err="1"/>
              <a:t>c</a:t>
            </a:r>
            <a:r>
              <a:rPr lang="en-US" sz="2000" b="1" baseline="-25000" dirty="0" err="1"/>
              <a:t>n</a:t>
            </a:r>
            <a:r>
              <a:rPr lang="en-US" sz="2000" b="1" baseline="-25000" dirty="0"/>
              <a:t>  </a:t>
            </a:r>
            <a:r>
              <a:rPr lang="en-US" dirty="0"/>
              <a:t>are  known as binomial coefficients.</a:t>
            </a:r>
          </a:p>
        </p:txBody>
      </p:sp>
      <p:grpSp>
        <p:nvGrpSpPr>
          <p:cNvPr id="15" name="Group 14"/>
          <p:cNvGrpSpPr/>
          <p:nvPr/>
        </p:nvGrpSpPr>
        <p:grpSpPr>
          <a:xfrm>
            <a:off x="1678787" y="2107171"/>
            <a:ext cx="4418229" cy="1183876"/>
            <a:chOff x="330856" y="2438400"/>
            <a:chExt cx="4418229" cy="1183876"/>
          </a:xfrm>
        </p:grpSpPr>
        <p:pic>
          <p:nvPicPr>
            <p:cNvPr id="95233"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862885" y="2438400"/>
              <a:ext cx="3886200" cy="1183876"/>
            </a:xfrm>
            <a:prstGeom prst="rect">
              <a:avLst/>
            </a:prstGeom>
            <a:noFill/>
          </p:spPr>
        </p:pic>
        <p:sp>
          <p:nvSpPr>
            <p:cNvPr id="14" name="Rectangle 13"/>
            <p:cNvSpPr/>
            <p:nvPr/>
          </p:nvSpPr>
          <p:spPr>
            <a:xfrm>
              <a:off x="330856" y="2768185"/>
              <a:ext cx="521297" cy="369332"/>
            </a:xfrm>
            <a:prstGeom prst="rect">
              <a:avLst/>
            </a:prstGeom>
          </p:spPr>
          <p:txBody>
            <a:bodyPr wrap="none">
              <a:spAutoFit/>
            </a:bodyPr>
            <a:lstStyle/>
            <a:p>
              <a:r>
                <a:rPr lang="en-US" dirty="0"/>
                <a:t>i.e. </a:t>
              </a:r>
            </a:p>
          </p:txBody>
        </p:sp>
      </p:grpSp>
      <p:grpSp>
        <p:nvGrpSpPr>
          <p:cNvPr id="20" name="Group 19"/>
          <p:cNvGrpSpPr/>
          <p:nvPr/>
        </p:nvGrpSpPr>
        <p:grpSpPr>
          <a:xfrm>
            <a:off x="782405" y="3311294"/>
            <a:ext cx="5770795" cy="1196897"/>
            <a:chOff x="458881" y="3024227"/>
            <a:chExt cx="5770795" cy="1196897"/>
          </a:xfrm>
        </p:grpSpPr>
        <p:pic>
          <p:nvPicPr>
            <p:cNvPr id="95236"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563892" y="3024227"/>
              <a:ext cx="1066800" cy="1196897"/>
            </a:xfrm>
            <a:prstGeom prst="rect">
              <a:avLst/>
            </a:prstGeom>
            <a:noFill/>
          </p:spPr>
        </p:pic>
        <p:sp>
          <p:nvSpPr>
            <p:cNvPr id="16" name="Rectangle 15"/>
            <p:cNvSpPr/>
            <p:nvPr/>
          </p:nvSpPr>
          <p:spPr>
            <a:xfrm>
              <a:off x="458881" y="3351188"/>
              <a:ext cx="930255" cy="369332"/>
            </a:xfrm>
            <a:prstGeom prst="rect">
              <a:avLst/>
            </a:prstGeom>
          </p:spPr>
          <p:txBody>
            <a:bodyPr wrap="none">
              <a:spAutoFit/>
            </a:bodyPr>
            <a:lstStyle/>
            <a:p>
              <a:r>
                <a:rPr lang="en-US" dirty="0"/>
                <a:t>Where, </a:t>
              </a:r>
            </a:p>
          </p:txBody>
        </p:sp>
        <p:sp>
          <p:nvSpPr>
            <p:cNvPr id="17" name="Rectangle 16"/>
            <p:cNvSpPr/>
            <p:nvPr/>
          </p:nvSpPr>
          <p:spPr>
            <a:xfrm>
              <a:off x="2825840" y="3421683"/>
              <a:ext cx="1119922" cy="369332"/>
            </a:xfrm>
            <a:prstGeom prst="rect">
              <a:avLst/>
            </a:prstGeom>
          </p:spPr>
          <p:txBody>
            <a:bodyPr wrap="none">
              <a:spAutoFit/>
            </a:bodyPr>
            <a:lstStyle/>
            <a:p>
              <a:r>
                <a:rPr lang="en-US" dirty="0" smtClean="0"/>
                <a:t> </a:t>
              </a:r>
              <a:r>
                <a:rPr lang="en-US" dirty="0"/>
                <a:t>is known </a:t>
              </a:r>
            </a:p>
          </p:txBody>
        </p:sp>
        <p:sp>
          <p:nvSpPr>
            <p:cNvPr id="18" name="Rectangle 17"/>
            <p:cNvSpPr/>
            <p:nvPr/>
          </p:nvSpPr>
          <p:spPr>
            <a:xfrm>
              <a:off x="3733800" y="3438009"/>
              <a:ext cx="2495876" cy="369332"/>
            </a:xfrm>
            <a:prstGeom prst="rect">
              <a:avLst/>
            </a:prstGeom>
          </p:spPr>
          <p:txBody>
            <a:bodyPr wrap="none">
              <a:spAutoFit/>
            </a:bodyPr>
            <a:lstStyle/>
            <a:p>
              <a:r>
                <a:rPr lang="en-US" dirty="0"/>
                <a:t> as binomial coefficients.</a:t>
              </a:r>
            </a:p>
          </p:txBody>
        </p:sp>
      </p:grpSp>
      <p:sp>
        <p:nvSpPr>
          <p:cNvPr id="19" name="Rectangle 18"/>
          <p:cNvSpPr/>
          <p:nvPr/>
        </p:nvSpPr>
        <p:spPr>
          <a:xfrm>
            <a:off x="609600" y="5016992"/>
            <a:ext cx="8153401" cy="646331"/>
          </a:xfrm>
          <a:prstGeom prst="rect">
            <a:avLst/>
          </a:prstGeom>
        </p:spPr>
        <p:txBody>
          <a:bodyPr wrap="square">
            <a:spAutoFit/>
          </a:bodyPr>
          <a:lstStyle/>
          <a:p>
            <a:pPr>
              <a:buNone/>
            </a:pPr>
            <a:r>
              <a:rPr lang="en-US" dirty="0" smtClean="0"/>
              <a:t>The </a:t>
            </a:r>
            <a:r>
              <a:rPr lang="en-US" dirty="0"/>
              <a:t>(r+1)</a:t>
            </a:r>
            <a:r>
              <a:rPr lang="en-US" baseline="30000" dirty="0" err="1"/>
              <a:t>th</a:t>
            </a:r>
            <a:r>
              <a:rPr lang="en-US" dirty="0"/>
              <a:t> term in the expansion of (</a:t>
            </a:r>
            <a:r>
              <a:rPr lang="en-US" dirty="0" err="1"/>
              <a:t>a+b</a:t>
            </a:r>
            <a:r>
              <a:rPr lang="en-US" dirty="0"/>
              <a:t>)</a:t>
            </a:r>
            <a:r>
              <a:rPr lang="en-US" baseline="30000" dirty="0"/>
              <a:t>n</a:t>
            </a:r>
            <a:r>
              <a:rPr lang="en-US" dirty="0"/>
              <a:t> is given by </a:t>
            </a:r>
            <a:r>
              <a:rPr lang="en-US" b="1" dirty="0"/>
              <a:t>t</a:t>
            </a:r>
            <a:r>
              <a:rPr lang="en-US" b="1" baseline="-25000" dirty="0"/>
              <a:t>r+1  </a:t>
            </a:r>
            <a:r>
              <a:rPr lang="en-US" b="1" dirty="0"/>
              <a:t>=  </a:t>
            </a:r>
            <a:r>
              <a:rPr lang="en-US" b="1" baseline="30000" dirty="0" err="1" smtClean="0"/>
              <a:t>n</a:t>
            </a:r>
            <a:r>
              <a:rPr lang="en-US" b="1" dirty="0" err="1" smtClean="0"/>
              <a:t>c</a:t>
            </a:r>
            <a:r>
              <a:rPr lang="en-US" b="1" baseline="-25000" dirty="0" err="1" smtClean="0"/>
              <a:t>r</a:t>
            </a:r>
            <a:r>
              <a:rPr lang="en-US" b="1" baseline="-25000" dirty="0" smtClean="0"/>
              <a:t> </a:t>
            </a:r>
            <a:r>
              <a:rPr lang="en-US" b="1" dirty="0" smtClean="0"/>
              <a:t>a</a:t>
            </a:r>
            <a:r>
              <a:rPr lang="en-US" b="1" baseline="30000" dirty="0" smtClean="0"/>
              <a:t>n-r </a:t>
            </a:r>
            <a:r>
              <a:rPr lang="en-US" b="1" dirty="0" err="1" smtClean="0"/>
              <a:t>b</a:t>
            </a:r>
            <a:r>
              <a:rPr lang="en-US" b="1" baseline="30000" dirty="0" err="1" smtClean="0"/>
              <a:t>r</a:t>
            </a:r>
            <a:r>
              <a:rPr lang="en-US" b="1" baseline="30000" dirty="0" smtClean="0"/>
              <a:t> </a:t>
            </a:r>
            <a:r>
              <a:rPr lang="en-US" dirty="0"/>
              <a:t>which is called the general term of the expansion (</a:t>
            </a:r>
            <a:r>
              <a:rPr lang="en-US" dirty="0" err="1"/>
              <a:t>a+b</a:t>
            </a:r>
            <a:r>
              <a:rPr lang="en-US" dirty="0"/>
              <a:t>)</a:t>
            </a:r>
            <a:r>
              <a:rPr lang="en-US" baseline="30000" dirty="0"/>
              <a:t>n</a:t>
            </a:r>
            <a:r>
              <a:rPr lang="en-US" dirty="0"/>
              <a:t>.</a:t>
            </a:r>
          </a:p>
        </p:txBody>
      </p:sp>
      <p:sp>
        <p:nvSpPr>
          <p:cNvPr id="2" name="Rectangle 1"/>
          <p:cNvSpPr/>
          <p:nvPr/>
        </p:nvSpPr>
        <p:spPr>
          <a:xfrm>
            <a:off x="255431" y="4629952"/>
            <a:ext cx="1635512" cy="369332"/>
          </a:xfrm>
          <a:prstGeom prst="rect">
            <a:avLst/>
          </a:prstGeom>
        </p:spPr>
        <p:txBody>
          <a:bodyPr wrap="none">
            <a:spAutoFit/>
          </a:bodyPr>
          <a:lstStyle/>
          <a:p>
            <a:r>
              <a:rPr lang="en-US" b="1" dirty="0"/>
              <a:t>General term:- </a:t>
            </a:r>
            <a:endParaRPr lang="en-US" dirty="0"/>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9"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7DC33A-CE44-4DB4-8F81-6CAAD8858A84}" type="datetime1">
              <a:rPr lang="en-US" smtClean="0"/>
              <a:t>7/30/2023</a:t>
            </a:fld>
            <a:endParaRPr lang="en-US"/>
          </a:p>
        </p:txBody>
      </p:sp>
      <p:sp>
        <p:nvSpPr>
          <p:cNvPr id="6" name="Footer Placeholder 5"/>
          <p:cNvSpPr>
            <a:spLocks noGrp="1"/>
          </p:cNvSpPr>
          <p:nvPr>
            <p:ph type="ftr" sz="quarter" idx="11"/>
          </p:nvPr>
        </p:nvSpPr>
        <p:spPr/>
        <p:txBody>
          <a:bodyPr/>
          <a:lstStyle/>
          <a:p>
            <a:r>
              <a:rPr lang="en-US" smtClean="0"/>
              <a:t>prepared by Jay Narayan Jha</a:t>
            </a:r>
            <a:endParaRPr lang="en-US" dirty="0"/>
          </a:p>
        </p:txBody>
      </p:sp>
      <p:sp>
        <p:nvSpPr>
          <p:cNvPr id="5" name="Slide Number Placeholder 4"/>
          <p:cNvSpPr>
            <a:spLocks noGrp="1"/>
          </p:cNvSpPr>
          <p:nvPr>
            <p:ph type="sldNum" sz="quarter" idx="12"/>
          </p:nvPr>
        </p:nvSpPr>
        <p:spPr/>
        <p:txBody>
          <a:bodyPr/>
          <a:lstStyle/>
          <a:p>
            <a:fld id="{3C8D7F02-DCD7-4EB4-81DD-47A339250009}" type="slidenum">
              <a:rPr lang="en-US" smtClean="0"/>
              <a:pPr/>
              <a:t>21</a:t>
            </a:fld>
            <a:endParaRPr lang="en-US"/>
          </a:p>
        </p:txBody>
      </p:sp>
      <p:sp>
        <p:nvSpPr>
          <p:cNvPr id="94211" name="Rectangle 3"/>
          <p:cNvSpPr>
            <a:spLocks noChangeArrowheads="1"/>
          </p:cNvSpPr>
          <p:nvPr/>
        </p:nvSpPr>
        <p:spPr bwMode="auto">
          <a:xfrm>
            <a:off x="0" y="9620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421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94212"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706951" y="2885051"/>
            <a:ext cx="7265472" cy="1114425"/>
          </a:xfrm>
          <a:prstGeom prst="rect">
            <a:avLst/>
          </a:prstGeom>
          <a:noFill/>
        </p:spPr>
      </p:pic>
      <p:sp>
        <p:nvSpPr>
          <p:cNvPr id="94214" name="Rectangle 6"/>
          <p:cNvSpPr>
            <a:spLocks noChangeArrowheads="1"/>
          </p:cNvSpPr>
          <p:nvPr/>
        </p:nvSpPr>
        <p:spPr bwMode="auto">
          <a:xfrm>
            <a:off x="0" y="1190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421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94215" name="Picture 7"/>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764023" y="4243387"/>
            <a:ext cx="7265472" cy="1114425"/>
          </a:xfrm>
          <a:prstGeom prst="rect">
            <a:avLst/>
          </a:prstGeom>
          <a:noFill/>
        </p:spPr>
      </p:pic>
      <p:sp>
        <p:nvSpPr>
          <p:cNvPr id="94217" name="Rectangle 9"/>
          <p:cNvSpPr>
            <a:spLocks noChangeArrowheads="1"/>
          </p:cNvSpPr>
          <p:nvPr/>
        </p:nvSpPr>
        <p:spPr bwMode="auto">
          <a:xfrm>
            <a:off x="0" y="1190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 name="Rectangle 1"/>
          <p:cNvSpPr/>
          <p:nvPr/>
        </p:nvSpPr>
        <p:spPr>
          <a:xfrm>
            <a:off x="764023" y="2364339"/>
            <a:ext cx="6705600" cy="369332"/>
          </a:xfrm>
          <a:prstGeom prst="rect">
            <a:avLst/>
          </a:prstGeom>
        </p:spPr>
        <p:txBody>
          <a:bodyPr wrap="square">
            <a:spAutoFit/>
          </a:bodyPr>
          <a:lstStyle/>
          <a:p>
            <a:pPr>
              <a:buNone/>
            </a:pPr>
            <a:r>
              <a:rPr lang="en-US" dirty="0" smtClean="0"/>
              <a:t>Since </a:t>
            </a:r>
            <a:r>
              <a:rPr lang="en-US" dirty="0"/>
              <a:t>, m=(n-1)/2.Then the middle terms when n is odd are; </a:t>
            </a:r>
            <a:r>
              <a:rPr lang="en-US" dirty="0" smtClean="0"/>
              <a:t>     </a:t>
            </a:r>
            <a:endParaRPr lang="en-US" dirty="0">
              <a:solidFill>
                <a:schemeClr val="accent4">
                  <a:lumMod val="75000"/>
                </a:schemeClr>
              </a:solidFill>
            </a:endParaRPr>
          </a:p>
        </p:txBody>
      </p:sp>
      <p:sp>
        <p:nvSpPr>
          <p:cNvPr id="8" name="Rectangle 7"/>
          <p:cNvSpPr/>
          <p:nvPr/>
        </p:nvSpPr>
        <p:spPr>
          <a:xfrm>
            <a:off x="251961" y="132319"/>
            <a:ext cx="1821396" cy="400110"/>
          </a:xfrm>
          <a:prstGeom prst="rect">
            <a:avLst/>
          </a:prstGeom>
        </p:spPr>
        <p:txBody>
          <a:bodyPr wrap="none">
            <a:spAutoFit/>
          </a:bodyPr>
          <a:lstStyle/>
          <a:p>
            <a:r>
              <a:rPr lang="en-US" sz="2000" b="1" dirty="0"/>
              <a:t>Middle terms:- </a:t>
            </a:r>
          </a:p>
        </p:txBody>
      </p:sp>
      <p:sp>
        <p:nvSpPr>
          <p:cNvPr id="9" name="Rectangle 8"/>
          <p:cNvSpPr/>
          <p:nvPr/>
        </p:nvSpPr>
        <p:spPr>
          <a:xfrm>
            <a:off x="1981200" y="153234"/>
            <a:ext cx="3882601" cy="369332"/>
          </a:xfrm>
          <a:prstGeom prst="rect">
            <a:avLst/>
          </a:prstGeom>
        </p:spPr>
        <p:txBody>
          <a:bodyPr wrap="none">
            <a:spAutoFit/>
          </a:bodyPr>
          <a:lstStyle/>
          <a:p>
            <a:pPr>
              <a:buNone/>
            </a:pPr>
            <a:r>
              <a:rPr lang="en-US" dirty="0"/>
              <a:t>Let us consider the expansion of(a + b)</a:t>
            </a:r>
            <a:r>
              <a:rPr lang="en-US" baseline="30000" dirty="0"/>
              <a:t>n</a:t>
            </a:r>
          </a:p>
        </p:txBody>
      </p:sp>
      <p:sp>
        <p:nvSpPr>
          <p:cNvPr id="10" name="Rectangle 9"/>
          <p:cNvSpPr/>
          <p:nvPr/>
        </p:nvSpPr>
        <p:spPr>
          <a:xfrm>
            <a:off x="599404" y="577625"/>
            <a:ext cx="7945192" cy="646331"/>
          </a:xfrm>
          <a:prstGeom prst="rect">
            <a:avLst/>
          </a:prstGeom>
        </p:spPr>
        <p:txBody>
          <a:bodyPr wrap="square">
            <a:spAutoFit/>
          </a:bodyPr>
          <a:lstStyle/>
          <a:p>
            <a:pPr>
              <a:buNone/>
            </a:pPr>
            <a:r>
              <a:rPr lang="en-US" dirty="0" err="1"/>
              <a:t>i</a:t>
            </a:r>
            <a:r>
              <a:rPr lang="en-US" dirty="0"/>
              <a:t>} if the power of ‘n’ is odd, say n = 2m+1,then there will be 2m+2 terms in the expansion of (a + b)</a:t>
            </a:r>
            <a:r>
              <a:rPr lang="en-US" baseline="30000" dirty="0"/>
              <a:t>n</a:t>
            </a:r>
            <a:r>
              <a:rPr lang="en-US" dirty="0"/>
              <a:t>. Hence  there will be two middle terms namely</a:t>
            </a:r>
          </a:p>
        </p:txBody>
      </p:sp>
      <p:graphicFrame>
        <p:nvGraphicFramePr>
          <p:cNvPr id="20" name="Object 6"/>
          <p:cNvGraphicFramePr>
            <a:graphicFrameLocks noChangeAspect="1"/>
          </p:cNvGraphicFramePr>
          <p:nvPr>
            <p:extLst>
              <p:ext uri="{D42A27DB-BD31-4B8C-83A1-F6EECF244321}">
                <p14:modId xmlns:p14="http://schemas.microsoft.com/office/powerpoint/2010/main" val="280657496"/>
              </p:ext>
            </p:extLst>
          </p:nvPr>
        </p:nvGraphicFramePr>
        <p:xfrm>
          <a:off x="784415" y="1353538"/>
          <a:ext cx="2867819" cy="812787"/>
        </p:xfrm>
        <a:graphic>
          <a:graphicData uri="http://schemas.openxmlformats.org/presentationml/2006/ole">
            <mc:AlternateContent xmlns:mc="http://schemas.openxmlformats.org/markup-compatibility/2006">
              <mc:Choice xmlns:v="urn:schemas-microsoft-com:vml" Requires="v">
                <p:oleObj spid="_x0000_s77880" name="Equation" r:id="rId5" imgW="876240" imgH="342720" progId="Equation.3">
                  <p:embed/>
                </p:oleObj>
              </mc:Choice>
              <mc:Fallback>
                <p:oleObj name="Equation" r:id="rId5" imgW="876240" imgH="342720" progId="Equation.3">
                  <p:embed/>
                  <p:pic>
                    <p:nvPicPr>
                      <p:cNvPr id="0" name=""/>
                      <p:cNvPicPr>
                        <a:picLocks noChangeAspect="1" noChangeArrowheads="1"/>
                      </p:cNvPicPr>
                      <p:nvPr/>
                    </p:nvPicPr>
                    <p:blipFill>
                      <a:blip r:embed="rId6"/>
                      <a:srcRect/>
                      <a:stretch>
                        <a:fillRect/>
                      </a:stretch>
                    </p:blipFill>
                    <p:spPr bwMode="auto">
                      <a:xfrm>
                        <a:off x="784415" y="1353538"/>
                        <a:ext cx="2867819" cy="812787"/>
                      </a:xfrm>
                      <a:prstGeom prst="rect">
                        <a:avLst/>
                      </a:prstGeom>
                      <a:noFill/>
                      <a:extLst/>
                    </p:spPr>
                  </p:pic>
                </p:oleObj>
              </mc:Fallback>
            </mc:AlternateContent>
          </a:graphicData>
        </a:graphic>
      </p:graphicFrame>
      <p:graphicFrame>
        <p:nvGraphicFramePr>
          <p:cNvPr id="21" name="Object 6"/>
          <p:cNvGraphicFramePr>
            <a:graphicFrameLocks noChangeAspect="1"/>
          </p:cNvGraphicFramePr>
          <p:nvPr>
            <p:extLst>
              <p:ext uri="{D42A27DB-BD31-4B8C-83A1-F6EECF244321}">
                <p14:modId xmlns:p14="http://schemas.microsoft.com/office/powerpoint/2010/main" val="3744702182"/>
              </p:ext>
            </p:extLst>
          </p:nvPr>
        </p:nvGraphicFramePr>
        <p:xfrm>
          <a:off x="3916944" y="1329149"/>
          <a:ext cx="3068637" cy="855662"/>
        </p:xfrm>
        <a:graphic>
          <a:graphicData uri="http://schemas.openxmlformats.org/presentationml/2006/ole">
            <mc:AlternateContent xmlns:mc="http://schemas.openxmlformats.org/markup-compatibility/2006">
              <mc:Choice xmlns:v="urn:schemas-microsoft-com:vml" Requires="v">
                <p:oleObj spid="_x0000_s77881" name="Equation" r:id="rId7" imgW="927000" imgH="253800" progId="Equation.3">
                  <p:embed/>
                </p:oleObj>
              </mc:Choice>
              <mc:Fallback>
                <p:oleObj name="Equation" r:id="rId7" imgW="927000" imgH="253800" progId="Equation.3">
                  <p:embed/>
                  <p:pic>
                    <p:nvPicPr>
                      <p:cNvPr id="0" name=""/>
                      <p:cNvPicPr>
                        <a:picLocks noChangeAspect="1" noChangeArrowheads="1"/>
                      </p:cNvPicPr>
                      <p:nvPr/>
                    </p:nvPicPr>
                    <p:blipFill>
                      <a:blip r:embed="rId8"/>
                      <a:srcRect/>
                      <a:stretch>
                        <a:fillRect/>
                      </a:stretch>
                    </p:blipFill>
                    <p:spPr bwMode="auto">
                      <a:xfrm>
                        <a:off x="3916944" y="1329149"/>
                        <a:ext cx="3068637" cy="855662"/>
                      </a:xfrm>
                      <a:prstGeom prst="rect">
                        <a:avLst/>
                      </a:prstGeom>
                      <a:noFill/>
                      <a:extLst/>
                    </p:spPr>
                  </p:pic>
                </p:oleObj>
              </mc:Fallback>
            </mc:AlternateContent>
          </a:graphicData>
        </a:graphic>
      </p:graphicFrame>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2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4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8BEC76-CE98-4D1B-8091-8286B055B56A}" type="datetime1">
              <a:rPr lang="en-US" smtClean="0"/>
              <a:t>7/30/2023</a:t>
            </a:fld>
            <a:endParaRPr lang="en-US"/>
          </a:p>
        </p:txBody>
      </p:sp>
      <p:sp>
        <p:nvSpPr>
          <p:cNvPr id="6" name="Footer Placeholder 5"/>
          <p:cNvSpPr>
            <a:spLocks noGrp="1"/>
          </p:cNvSpPr>
          <p:nvPr>
            <p:ph type="ftr" sz="quarter" idx="11"/>
          </p:nvPr>
        </p:nvSpPr>
        <p:spPr/>
        <p:txBody>
          <a:bodyPr/>
          <a:lstStyle/>
          <a:p>
            <a:r>
              <a:rPr lang="en-US" smtClean="0"/>
              <a:t>prepared by Jay Narayan Jha</a:t>
            </a:r>
            <a:endParaRPr lang="en-US" dirty="0"/>
          </a:p>
        </p:txBody>
      </p:sp>
      <p:sp>
        <p:nvSpPr>
          <p:cNvPr id="5" name="Slide Number Placeholder 4"/>
          <p:cNvSpPr>
            <a:spLocks noGrp="1"/>
          </p:cNvSpPr>
          <p:nvPr>
            <p:ph type="sldNum" sz="quarter" idx="12"/>
          </p:nvPr>
        </p:nvSpPr>
        <p:spPr/>
        <p:txBody>
          <a:bodyPr/>
          <a:lstStyle/>
          <a:p>
            <a:fld id="{3C8D7F02-DCD7-4EB4-81DD-47A339250009}" type="slidenum">
              <a:rPr lang="en-US" smtClean="0"/>
              <a:pPr/>
              <a:t>22</a:t>
            </a:fld>
            <a:endParaRPr lang="en-US" dirty="0"/>
          </a:p>
        </p:txBody>
      </p:sp>
      <p:sp>
        <p:nvSpPr>
          <p:cNvPr id="9318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3191"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3192" name="Rectangle 8"/>
          <p:cNvSpPr>
            <a:spLocks noChangeArrowheads="1"/>
          </p:cNvSpPr>
          <p:nvPr/>
        </p:nvSpPr>
        <p:spPr bwMode="auto">
          <a:xfrm>
            <a:off x="0" y="1381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3193" name="Rectangle 9"/>
          <p:cNvSpPr>
            <a:spLocks noChangeArrowheads="1"/>
          </p:cNvSpPr>
          <p:nvPr/>
        </p:nvSpPr>
        <p:spPr bwMode="auto">
          <a:xfrm>
            <a:off x="0" y="23050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3194" name="Rectangle 10"/>
          <p:cNvSpPr>
            <a:spLocks noChangeArrowheads="1"/>
          </p:cNvSpPr>
          <p:nvPr/>
        </p:nvSpPr>
        <p:spPr bwMode="auto">
          <a:xfrm>
            <a:off x="0" y="3228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7"/>
          <p:cNvSpPr/>
          <p:nvPr/>
        </p:nvSpPr>
        <p:spPr>
          <a:xfrm>
            <a:off x="524914" y="1506080"/>
            <a:ext cx="4131772" cy="369332"/>
          </a:xfrm>
          <a:prstGeom prst="rect">
            <a:avLst/>
          </a:prstGeom>
        </p:spPr>
        <p:txBody>
          <a:bodyPr wrap="none">
            <a:spAutoFit/>
          </a:bodyPr>
          <a:lstStyle/>
          <a:p>
            <a:pPr>
              <a:buNone/>
            </a:pPr>
            <a:r>
              <a:rPr lang="en-US" dirty="0"/>
              <a:t>Since, m=n/2, the middle term is given by </a:t>
            </a:r>
          </a:p>
        </p:txBody>
      </p:sp>
      <p:grpSp>
        <p:nvGrpSpPr>
          <p:cNvPr id="9" name="Group 8"/>
          <p:cNvGrpSpPr/>
          <p:nvPr/>
        </p:nvGrpSpPr>
        <p:grpSpPr>
          <a:xfrm>
            <a:off x="457200" y="155123"/>
            <a:ext cx="8534400" cy="1270000"/>
            <a:chOff x="457200" y="193760"/>
            <a:chExt cx="8534400" cy="1270000"/>
          </a:xfrm>
        </p:grpSpPr>
        <p:sp>
          <p:nvSpPr>
            <p:cNvPr id="2" name="Rectangle 1"/>
            <p:cNvSpPr/>
            <p:nvPr/>
          </p:nvSpPr>
          <p:spPr>
            <a:xfrm>
              <a:off x="457200" y="193760"/>
              <a:ext cx="8534400" cy="923330"/>
            </a:xfrm>
            <a:prstGeom prst="rect">
              <a:avLst/>
            </a:prstGeom>
          </p:spPr>
          <p:txBody>
            <a:bodyPr wrap="square">
              <a:spAutoFit/>
            </a:bodyPr>
            <a:lstStyle/>
            <a:p>
              <a:pPr>
                <a:buNone/>
              </a:pPr>
              <a:r>
                <a:rPr lang="en-US" dirty="0"/>
                <a:t>ii} if the power ‘n’ is even, say n=2m, there will 2m+1 terms and hence there will be </a:t>
              </a:r>
              <a:r>
                <a:rPr lang="en-US" dirty="0" smtClean="0"/>
                <a:t>only</a:t>
              </a:r>
            </a:p>
            <a:p>
              <a:pPr>
                <a:buNone/>
              </a:pPr>
              <a:endParaRPr lang="en-US" dirty="0"/>
            </a:p>
            <a:p>
              <a:pPr>
                <a:buNone/>
              </a:pPr>
              <a:r>
                <a:rPr lang="en-US" dirty="0" smtClean="0"/>
                <a:t> </a:t>
              </a:r>
              <a:r>
                <a:rPr lang="en-US" dirty="0"/>
                <a:t>one middle terms which is the                                 </a:t>
              </a:r>
              <a:r>
                <a:rPr lang="en-US" dirty="0" smtClean="0"/>
                <a:t>           term.</a:t>
              </a:r>
              <a:endParaRPr lang="en-US" dirty="0"/>
            </a:p>
          </p:txBody>
        </p:sp>
        <p:graphicFrame>
          <p:nvGraphicFramePr>
            <p:cNvPr id="19" name="Object 6"/>
            <p:cNvGraphicFramePr>
              <a:graphicFrameLocks noChangeAspect="1"/>
            </p:cNvGraphicFramePr>
            <p:nvPr>
              <p:extLst>
                <p:ext uri="{D42A27DB-BD31-4B8C-83A1-F6EECF244321}">
                  <p14:modId xmlns:p14="http://schemas.microsoft.com/office/powerpoint/2010/main" val="1689914215"/>
                </p:ext>
              </p:extLst>
            </p:nvPr>
          </p:nvGraphicFramePr>
          <p:xfrm>
            <a:off x="3470275" y="650960"/>
            <a:ext cx="2203450" cy="812800"/>
          </p:xfrm>
          <a:graphic>
            <a:graphicData uri="http://schemas.openxmlformats.org/presentationml/2006/ole">
              <mc:AlternateContent xmlns:mc="http://schemas.openxmlformats.org/markup-compatibility/2006">
                <mc:Choice xmlns:v="urn:schemas-microsoft-com:vml" Requires="v">
                  <p:oleObj spid="_x0000_s78902" name="Equation" r:id="rId3" imgW="672840" imgH="342720" progId="Equation.3">
                    <p:embed/>
                  </p:oleObj>
                </mc:Choice>
                <mc:Fallback>
                  <p:oleObj name="Equation" r:id="rId3" imgW="672840" imgH="342720" progId="Equation.3">
                    <p:embed/>
                    <p:pic>
                      <p:nvPicPr>
                        <p:cNvPr id="0" name=""/>
                        <p:cNvPicPr>
                          <a:picLocks noChangeAspect="1" noChangeArrowheads="1"/>
                        </p:cNvPicPr>
                        <p:nvPr/>
                      </p:nvPicPr>
                      <p:blipFill>
                        <a:blip r:embed="rId4"/>
                        <a:srcRect/>
                        <a:stretch>
                          <a:fillRect/>
                        </a:stretch>
                      </p:blipFill>
                      <p:spPr bwMode="auto">
                        <a:xfrm>
                          <a:off x="3470275" y="650960"/>
                          <a:ext cx="2203450" cy="812800"/>
                        </a:xfrm>
                        <a:prstGeom prst="rect">
                          <a:avLst/>
                        </a:prstGeom>
                        <a:noFill/>
                        <a:extLst/>
                      </p:spPr>
                    </p:pic>
                  </p:oleObj>
                </mc:Fallback>
              </mc:AlternateContent>
            </a:graphicData>
          </a:graphic>
        </p:graphicFrame>
      </p:grpSp>
      <p:graphicFrame>
        <p:nvGraphicFramePr>
          <p:cNvPr id="21" name="Object 6"/>
          <p:cNvGraphicFramePr>
            <a:graphicFrameLocks noChangeAspect="1"/>
          </p:cNvGraphicFramePr>
          <p:nvPr>
            <p:extLst>
              <p:ext uri="{D42A27DB-BD31-4B8C-83A1-F6EECF244321}">
                <p14:modId xmlns:p14="http://schemas.microsoft.com/office/powerpoint/2010/main" val="3977159114"/>
              </p:ext>
            </p:extLst>
          </p:nvPr>
        </p:nvGraphicFramePr>
        <p:xfrm>
          <a:off x="1435099" y="1875218"/>
          <a:ext cx="4198938" cy="1084263"/>
        </p:xfrm>
        <a:graphic>
          <a:graphicData uri="http://schemas.openxmlformats.org/presentationml/2006/ole">
            <mc:AlternateContent xmlns:mc="http://schemas.openxmlformats.org/markup-compatibility/2006">
              <mc:Choice xmlns:v="urn:schemas-microsoft-com:vml" Requires="v">
                <p:oleObj spid="_x0000_s78903" name="Equation" r:id="rId5" imgW="1282680" imgH="457200" progId="Equation.3">
                  <p:embed/>
                </p:oleObj>
              </mc:Choice>
              <mc:Fallback>
                <p:oleObj name="Equation" r:id="rId5" imgW="1282680" imgH="457200" progId="Equation.3">
                  <p:embed/>
                  <p:pic>
                    <p:nvPicPr>
                      <p:cNvPr id="0" name=""/>
                      <p:cNvPicPr>
                        <a:picLocks noChangeAspect="1" noChangeArrowheads="1"/>
                      </p:cNvPicPr>
                      <p:nvPr/>
                    </p:nvPicPr>
                    <p:blipFill>
                      <a:blip r:embed="rId6"/>
                      <a:srcRect/>
                      <a:stretch>
                        <a:fillRect/>
                      </a:stretch>
                    </p:blipFill>
                    <p:spPr bwMode="auto">
                      <a:xfrm>
                        <a:off x="1435099" y="1875218"/>
                        <a:ext cx="4198938" cy="1084263"/>
                      </a:xfrm>
                      <a:prstGeom prst="rect">
                        <a:avLst/>
                      </a:prstGeom>
                      <a:noFill/>
                      <a:extLst/>
                    </p:spPr>
                  </p:pic>
                </p:oleObj>
              </mc:Fallback>
            </mc:AlternateContent>
          </a:graphicData>
        </a:graphic>
      </p:graphicFrame>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743F3E0-DB5E-4FD5-9DD8-52DDE56A0160}" type="datetime1">
              <a:rPr lang="en-US" smtClean="0"/>
              <a:t>7/30/2023</a:t>
            </a:fld>
            <a:endParaRPr lang="en-US"/>
          </a:p>
        </p:txBody>
      </p:sp>
      <p:sp>
        <p:nvSpPr>
          <p:cNvPr id="5" name="Footer Placeholder 4"/>
          <p:cNvSpPr>
            <a:spLocks noGrp="1"/>
          </p:cNvSpPr>
          <p:nvPr>
            <p:ph type="ftr" sz="quarter" idx="11"/>
          </p:nvPr>
        </p:nvSpPr>
        <p:spPr/>
        <p:txBody>
          <a:bodyPr/>
          <a:lstStyle/>
          <a:p>
            <a:r>
              <a:rPr lang="en-US" smtClean="0"/>
              <a:t>prepared by Jay Narayan Jha</a:t>
            </a:r>
            <a:endParaRPr lang="en-US"/>
          </a:p>
        </p:txBody>
      </p:sp>
      <p:sp>
        <p:nvSpPr>
          <p:cNvPr id="6" name="Slide Number Placeholder 5"/>
          <p:cNvSpPr>
            <a:spLocks noGrp="1"/>
          </p:cNvSpPr>
          <p:nvPr>
            <p:ph type="sldNum" sz="quarter" idx="12"/>
          </p:nvPr>
        </p:nvSpPr>
        <p:spPr/>
        <p:txBody>
          <a:bodyPr/>
          <a:lstStyle/>
          <a:p>
            <a:fld id="{3C8D7F02-DCD7-4EB4-81DD-47A339250009}" type="slidenum">
              <a:rPr lang="en-US" smtClean="0"/>
              <a:pPr/>
              <a:t>23</a:t>
            </a:fld>
            <a:endParaRPr lang="en-US"/>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l="11666" t="5144" r="10834" b="5714"/>
          <a:stretch/>
        </p:blipFill>
        <p:spPr>
          <a:xfrm rot="5400000">
            <a:off x="990600" y="609600"/>
            <a:ext cx="6705600" cy="5638800"/>
          </a:xfrm>
          <a:prstGeom prst="rect">
            <a:avLst/>
          </a:prstGeom>
        </p:spPr>
      </p:pic>
    </p:spTree>
    <p:extLst>
      <p:ext uri="{BB962C8B-B14F-4D97-AF65-F5344CB8AC3E}">
        <p14:creationId xmlns:p14="http://schemas.microsoft.com/office/powerpoint/2010/main" val="10427987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D1AAD-8A3C-4482-BBA1-0E8ED2FE830D}" type="datetime1">
              <a:rPr lang="en-US" smtClean="0"/>
              <a:t>7/30/2023</a:t>
            </a:fld>
            <a:endParaRPr lang="en-US"/>
          </a:p>
        </p:txBody>
      </p:sp>
      <p:sp>
        <p:nvSpPr>
          <p:cNvPr id="3" name="Footer Placeholder 2"/>
          <p:cNvSpPr>
            <a:spLocks noGrp="1"/>
          </p:cNvSpPr>
          <p:nvPr>
            <p:ph type="ftr" sz="quarter" idx="11"/>
          </p:nvPr>
        </p:nvSpPr>
        <p:spPr/>
        <p:txBody>
          <a:bodyPr/>
          <a:lstStyle/>
          <a:p>
            <a:r>
              <a:rPr lang="en-US" smtClean="0"/>
              <a:t>prepared by Jay Narayan Jha</a:t>
            </a:r>
            <a:endParaRPr lang="en-US"/>
          </a:p>
        </p:txBody>
      </p:sp>
      <p:sp>
        <p:nvSpPr>
          <p:cNvPr id="4" name="Slide Number Placeholder 3"/>
          <p:cNvSpPr>
            <a:spLocks noGrp="1"/>
          </p:cNvSpPr>
          <p:nvPr>
            <p:ph type="sldNum" sz="quarter" idx="12"/>
          </p:nvPr>
        </p:nvSpPr>
        <p:spPr/>
        <p:txBody>
          <a:bodyPr/>
          <a:lstStyle/>
          <a:p>
            <a:fld id="{3C8D7F02-DCD7-4EB4-81DD-47A339250009}" type="slidenum">
              <a:rPr lang="en-US" smtClean="0"/>
              <a:pPr/>
              <a:t>24</a:t>
            </a:fld>
            <a:endParaRPr lang="en-US"/>
          </a:p>
        </p:txBody>
      </p:sp>
      <p:grpSp>
        <p:nvGrpSpPr>
          <p:cNvPr id="9" name="Group 8"/>
          <p:cNvGrpSpPr/>
          <p:nvPr/>
        </p:nvGrpSpPr>
        <p:grpSpPr>
          <a:xfrm>
            <a:off x="0" y="200606"/>
            <a:ext cx="9144000" cy="6123994"/>
            <a:chOff x="-152400" y="200606"/>
            <a:chExt cx="9144000" cy="6123994"/>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9999" t="286" r="32500" b="5430"/>
            <a:stretch/>
          </p:blipFill>
          <p:spPr>
            <a:xfrm rot="5400000">
              <a:off x="4724400" y="2057400"/>
              <a:ext cx="4343400" cy="419100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9168" t="3428" r="54998" b="571"/>
            <a:stretch/>
          </p:blipFill>
          <p:spPr>
            <a:xfrm rot="5400000">
              <a:off x="1691112" y="-1642906"/>
              <a:ext cx="1704394" cy="5391418"/>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36667" t="9457" r="48286" b="3786"/>
            <a:stretch/>
          </p:blipFill>
          <p:spPr>
            <a:xfrm rot="5400000">
              <a:off x="1636132" y="177935"/>
              <a:ext cx="1375937" cy="4953000"/>
            </a:xfrm>
            <a:prstGeom prst="rect">
              <a:avLst/>
            </a:prstGeom>
          </p:spPr>
        </p:pic>
      </p:grpSp>
    </p:spTree>
    <p:extLst>
      <p:ext uri="{BB962C8B-B14F-4D97-AF65-F5344CB8AC3E}">
        <p14:creationId xmlns:p14="http://schemas.microsoft.com/office/powerpoint/2010/main" val="19324461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610600" cy="685800"/>
          </a:xfrm>
        </p:spPr>
        <p:txBody>
          <a:bodyPr>
            <a:normAutofit/>
          </a:bodyPr>
          <a:lstStyle/>
          <a:p>
            <a:r>
              <a:rPr lang="en-US" sz="3200" b="1" dirty="0" smtClean="0">
                <a:latin typeface="Times New Roman" pitchFamily="18" charset="0"/>
                <a:cs typeface="Times New Roman" pitchFamily="18" charset="0"/>
              </a:rPr>
              <a:t>Properties of </a:t>
            </a:r>
            <a:r>
              <a:rPr lang="en-US" sz="3600" b="1" dirty="0" smtClean="0">
                <a:latin typeface="Times New Roman" pitchFamily="18" charset="0"/>
                <a:cs typeface="Times New Roman" pitchFamily="18" charset="0"/>
              </a:rPr>
              <a:t>Binomial Coefficients</a:t>
            </a:r>
            <a:endParaRPr lang="en-US" sz="3200"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86C37481-6806-485F-9CAB-F79D79072E2A}" type="datetime1">
              <a:rPr lang="en-US" smtClean="0"/>
              <a:t>7/30/2023</a:t>
            </a:fld>
            <a:endParaRPr lang="en-US"/>
          </a:p>
        </p:txBody>
      </p:sp>
      <p:sp>
        <p:nvSpPr>
          <p:cNvPr id="6" name="Footer Placeholder 5"/>
          <p:cNvSpPr>
            <a:spLocks noGrp="1"/>
          </p:cNvSpPr>
          <p:nvPr>
            <p:ph type="ftr" sz="quarter" idx="11"/>
          </p:nvPr>
        </p:nvSpPr>
        <p:spPr/>
        <p:txBody>
          <a:bodyPr/>
          <a:lstStyle/>
          <a:p>
            <a:r>
              <a:rPr lang="en-US" smtClean="0"/>
              <a:t>prepared by Jay Narayan Jha</a:t>
            </a:r>
            <a:endParaRPr lang="en-US" dirty="0"/>
          </a:p>
        </p:txBody>
      </p:sp>
      <p:sp>
        <p:nvSpPr>
          <p:cNvPr id="5" name="Slide Number Placeholder 4"/>
          <p:cNvSpPr>
            <a:spLocks noGrp="1"/>
          </p:cNvSpPr>
          <p:nvPr>
            <p:ph type="sldNum" sz="quarter" idx="12"/>
          </p:nvPr>
        </p:nvSpPr>
        <p:spPr/>
        <p:txBody>
          <a:bodyPr/>
          <a:lstStyle/>
          <a:p>
            <a:fld id="{3C8D7F02-DCD7-4EB4-81DD-47A339250009}" type="slidenum">
              <a:rPr lang="en-US" smtClean="0"/>
              <a:pPr/>
              <a:t>25</a:t>
            </a:fld>
            <a:endParaRPr lang="en-US"/>
          </a:p>
        </p:txBody>
      </p:sp>
      <p:sp>
        <p:nvSpPr>
          <p:cNvPr id="9" name="Rectangle 8"/>
          <p:cNvSpPr/>
          <p:nvPr/>
        </p:nvSpPr>
        <p:spPr>
          <a:xfrm>
            <a:off x="520122" y="810895"/>
            <a:ext cx="4051878" cy="369332"/>
          </a:xfrm>
          <a:prstGeom prst="rect">
            <a:avLst/>
          </a:prstGeom>
        </p:spPr>
        <p:txBody>
          <a:bodyPr wrap="none">
            <a:spAutoFit/>
          </a:bodyPr>
          <a:lstStyle/>
          <a:p>
            <a:pPr>
              <a:buNone/>
            </a:pPr>
            <a:r>
              <a:rPr lang="en-US" dirty="0">
                <a:latin typeface="Times New Roman" pitchFamily="18" charset="0"/>
                <a:cs typeface="Times New Roman" pitchFamily="18" charset="0"/>
              </a:rPr>
              <a:t>We know that for any positive integer ‘n’,</a:t>
            </a:r>
          </a:p>
        </p:txBody>
      </p:sp>
      <p:sp>
        <p:nvSpPr>
          <p:cNvPr id="10" name="Rectangle 9"/>
          <p:cNvSpPr/>
          <p:nvPr/>
        </p:nvSpPr>
        <p:spPr>
          <a:xfrm>
            <a:off x="685800" y="1318736"/>
            <a:ext cx="6781800" cy="461665"/>
          </a:xfrm>
          <a:prstGeom prst="rect">
            <a:avLst/>
          </a:prstGeom>
        </p:spPr>
        <p:txBody>
          <a:bodyPr wrap="square">
            <a:spAutoFit/>
          </a:bodyPr>
          <a:lstStyle/>
          <a:p>
            <a:pPr>
              <a:buNone/>
            </a:pPr>
            <a:r>
              <a:rPr lang="en-US" dirty="0">
                <a:latin typeface="Times New Roman" pitchFamily="18" charset="0"/>
                <a:cs typeface="Times New Roman" pitchFamily="18" charset="0"/>
              </a:rPr>
              <a:t>(1+x)</a:t>
            </a:r>
            <a:r>
              <a:rPr lang="en-US" sz="2400" baseline="30000" dirty="0">
                <a:latin typeface="Times New Roman" pitchFamily="18" charset="0"/>
                <a:cs typeface="Times New Roman" pitchFamily="18" charset="0"/>
              </a:rPr>
              <a:t>n </a:t>
            </a:r>
            <a:r>
              <a:rPr lang="en-US" sz="2400" baseline="30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400" baseline="30000" dirty="0" smtClean="0">
                <a:latin typeface="Times New Roman" pitchFamily="18" charset="0"/>
                <a:cs typeface="Times New Roman" pitchFamily="18" charset="0"/>
              </a:rPr>
              <a:t>n</a:t>
            </a:r>
            <a:r>
              <a:rPr lang="en-US" sz="2400" dirty="0" smtClean="0">
                <a:latin typeface="Times New Roman" pitchFamily="18" charset="0"/>
                <a:cs typeface="Times New Roman" pitchFamily="18" charset="0"/>
              </a:rPr>
              <a:t>c</a:t>
            </a:r>
            <a:r>
              <a:rPr lang="en-US" sz="2400" baseline="-25000" dirty="0" smtClean="0">
                <a:latin typeface="Times New Roman" pitchFamily="18" charset="0"/>
                <a:cs typeface="Times New Roman" pitchFamily="18" charset="0"/>
              </a:rPr>
              <a:t>0</a:t>
            </a:r>
            <a:r>
              <a:rPr lang="en-US" sz="2400" dirty="0" smtClean="0">
                <a:latin typeface="Times New Roman" pitchFamily="18" charset="0"/>
                <a:cs typeface="Times New Roman" pitchFamily="18" charset="0"/>
              </a:rPr>
              <a:t>1 +  </a:t>
            </a:r>
            <a:r>
              <a:rPr lang="en-US" sz="2400" baseline="30000" dirty="0" smtClean="0">
                <a:latin typeface="Times New Roman" pitchFamily="18" charset="0"/>
                <a:cs typeface="Times New Roman" pitchFamily="18" charset="0"/>
              </a:rPr>
              <a:t>n</a:t>
            </a:r>
            <a:r>
              <a:rPr lang="en-US" sz="2400" dirty="0" smtClean="0">
                <a:latin typeface="Times New Roman" pitchFamily="18" charset="0"/>
                <a:cs typeface="Times New Roman" pitchFamily="18" charset="0"/>
              </a:rPr>
              <a:t>c</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.x +  </a:t>
            </a:r>
            <a:r>
              <a:rPr lang="en-US" baseline="30000" dirty="0">
                <a:latin typeface="Times New Roman" pitchFamily="18" charset="0"/>
                <a:cs typeface="Times New Roman" pitchFamily="18" charset="0"/>
              </a:rPr>
              <a:t>n</a:t>
            </a:r>
            <a:r>
              <a:rPr lang="en-US" dirty="0">
                <a:latin typeface="Times New Roman" pitchFamily="18" charset="0"/>
                <a:cs typeface="Times New Roman" pitchFamily="18" charset="0"/>
              </a:rPr>
              <a:t>c</a:t>
            </a:r>
            <a:r>
              <a:rPr lang="en-US" baseline="-25000" dirty="0">
                <a:latin typeface="Times New Roman" pitchFamily="18" charset="0"/>
                <a:cs typeface="Times New Roman" pitchFamily="18" charset="0"/>
              </a:rPr>
              <a:t>2</a:t>
            </a:r>
            <a:r>
              <a:rPr lang="en-US" dirty="0">
                <a:latin typeface="Times New Roman" pitchFamily="18" charset="0"/>
                <a:cs typeface="Times New Roman" pitchFamily="18" charset="0"/>
              </a:rPr>
              <a:t>.x</a:t>
            </a:r>
            <a:r>
              <a:rPr lang="en-US" baseline="30000" dirty="0">
                <a:latin typeface="Times New Roman" pitchFamily="18" charset="0"/>
                <a:cs typeface="Times New Roman" pitchFamily="18" charset="0"/>
              </a:rPr>
              <a:t>2  </a:t>
            </a:r>
            <a:r>
              <a:rPr lang="en-US" dirty="0" smtClean="0">
                <a:latin typeface="Times New Roman" pitchFamily="18" charset="0"/>
                <a:cs typeface="Times New Roman" pitchFamily="18" charset="0"/>
              </a:rPr>
              <a:t>+….+  </a:t>
            </a:r>
            <a:r>
              <a:rPr lang="en-US" baseline="30000" dirty="0" err="1">
                <a:latin typeface="Times New Roman" pitchFamily="18" charset="0"/>
                <a:cs typeface="Times New Roman" pitchFamily="18" charset="0"/>
              </a:rPr>
              <a:t>n</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r</a:t>
            </a:r>
            <a:r>
              <a:rPr lang="en-US" dirty="0" err="1">
                <a:latin typeface="Times New Roman" pitchFamily="18" charset="0"/>
                <a:cs typeface="Times New Roman" pitchFamily="18" charset="0"/>
              </a:rPr>
              <a:t>.x</a:t>
            </a:r>
            <a:r>
              <a:rPr lang="en-US" baseline="30000" dirty="0" err="1">
                <a:latin typeface="Times New Roman" pitchFamily="18" charset="0"/>
                <a:cs typeface="Times New Roman" pitchFamily="18" charset="0"/>
              </a:rPr>
              <a:t>r</a:t>
            </a:r>
            <a:r>
              <a:rPr lang="en-US" baseline="30000" dirty="0">
                <a:latin typeface="Times New Roman" pitchFamily="18" charset="0"/>
                <a:cs typeface="Times New Roman" pitchFamily="18" charset="0"/>
              </a:rPr>
              <a:t> </a:t>
            </a:r>
            <a:r>
              <a:rPr lang="en-US" baseline="30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baseline="30000" dirty="0" err="1" smtClean="0">
                <a:latin typeface="Times New Roman" pitchFamily="18" charset="0"/>
                <a:cs typeface="Times New Roman" pitchFamily="18" charset="0"/>
              </a:rPr>
              <a:t>n</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n</a:t>
            </a:r>
            <a:r>
              <a:rPr lang="en-US" dirty="0" err="1" smtClean="0">
                <a:latin typeface="Times New Roman" pitchFamily="18" charset="0"/>
                <a:cs typeface="Times New Roman" pitchFamily="18" charset="0"/>
              </a:rPr>
              <a:t>.x</a:t>
            </a:r>
            <a:r>
              <a:rPr lang="en-US" baseline="30000" dirty="0" err="1" smtClean="0">
                <a:latin typeface="Times New Roman" pitchFamily="18" charset="0"/>
                <a:cs typeface="Times New Roman" pitchFamily="18" charset="0"/>
              </a:rPr>
              <a:t>n</a:t>
            </a:r>
            <a:endParaRPr lang="en-US" baseline="30000" dirty="0">
              <a:latin typeface="Times New Roman" pitchFamily="18" charset="0"/>
              <a:cs typeface="Times New Roman" pitchFamily="18" charset="0"/>
            </a:endParaRPr>
          </a:p>
        </p:txBody>
      </p:sp>
      <p:sp>
        <p:nvSpPr>
          <p:cNvPr id="11" name="Rectangle 10"/>
          <p:cNvSpPr/>
          <p:nvPr/>
        </p:nvSpPr>
        <p:spPr>
          <a:xfrm>
            <a:off x="648237" y="1780401"/>
            <a:ext cx="5904963" cy="461665"/>
          </a:xfrm>
          <a:prstGeom prst="rect">
            <a:avLst/>
          </a:prstGeom>
        </p:spPr>
        <p:txBody>
          <a:bodyPr wrap="square">
            <a:spAutoFit/>
          </a:bodyPr>
          <a:lstStyle/>
          <a:p>
            <a:pPr>
              <a:buNone/>
            </a:pPr>
            <a:r>
              <a:rPr lang="en-US" sz="2400" baseline="30000" dirty="0">
                <a:latin typeface="Times New Roman" pitchFamily="18" charset="0"/>
                <a:cs typeface="Times New Roman" pitchFamily="18" charset="0"/>
              </a:rPr>
              <a:t> </a:t>
            </a:r>
            <a:r>
              <a:rPr lang="en-US" dirty="0">
                <a:latin typeface="Times New Roman" pitchFamily="18" charset="0"/>
                <a:cs typeface="Times New Roman" pitchFamily="18" charset="0"/>
              </a:rPr>
              <a:t>i.e. (1+x)</a:t>
            </a:r>
            <a:r>
              <a:rPr lang="en-US" sz="2400" baseline="30000" dirty="0">
                <a:latin typeface="Times New Roman" pitchFamily="18" charset="0"/>
                <a:cs typeface="Times New Roman" pitchFamily="18" charset="0"/>
              </a:rPr>
              <a:t>n </a:t>
            </a:r>
            <a:r>
              <a:rPr lang="en-US" sz="2400" baseline="30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t>
            </a:r>
            <a:r>
              <a:rPr lang="en-US" sz="2400" baseline="-25000" dirty="0">
                <a:latin typeface="Times New Roman" pitchFamily="18" charset="0"/>
                <a:cs typeface="Times New Roman" pitchFamily="18" charset="0"/>
              </a:rPr>
              <a:t>o</a:t>
            </a:r>
            <a:r>
              <a:rPr lang="en-US" sz="2400" dirty="0">
                <a:latin typeface="Times New Roman" pitchFamily="18" charset="0"/>
                <a:cs typeface="Times New Roman" pitchFamily="18" charset="0"/>
              </a:rPr>
              <a:t>+</a:t>
            </a:r>
            <a:r>
              <a:rPr lang="en-US" baseline="30000" dirty="0">
                <a:latin typeface="Times New Roman" pitchFamily="18" charset="0"/>
                <a:cs typeface="Times New Roman" pitchFamily="18" charset="0"/>
              </a:rPr>
              <a:t> </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.x + c</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.x</a:t>
            </a:r>
            <a:r>
              <a:rPr lang="en-US" baseline="30000" dirty="0" smtClean="0">
                <a:latin typeface="Times New Roman" pitchFamily="18" charset="0"/>
                <a:cs typeface="Times New Roman" pitchFamily="18" charset="0"/>
              </a:rPr>
              <a:t>2 </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r</a:t>
            </a:r>
            <a:r>
              <a:rPr lang="en-US" dirty="0" err="1" smtClean="0">
                <a:latin typeface="Times New Roman" pitchFamily="18" charset="0"/>
                <a:cs typeface="Times New Roman" pitchFamily="18" charset="0"/>
              </a:rPr>
              <a:t>.x</a:t>
            </a:r>
            <a:r>
              <a:rPr lang="en-US" baseline="30000" dirty="0" err="1" smtClean="0">
                <a:latin typeface="Times New Roman" pitchFamily="18" charset="0"/>
                <a:cs typeface="Times New Roman" pitchFamily="18" charset="0"/>
              </a:rPr>
              <a:t>r</a:t>
            </a:r>
            <a:r>
              <a:rPr lang="en-US" baseline="30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n</a:t>
            </a:r>
            <a:r>
              <a:rPr lang="en-US" dirty="0" err="1" smtClean="0">
                <a:latin typeface="Times New Roman" pitchFamily="18" charset="0"/>
                <a:cs typeface="Times New Roman" pitchFamily="18" charset="0"/>
              </a:rPr>
              <a:t>.x</a:t>
            </a:r>
            <a:r>
              <a:rPr lang="en-US" baseline="30000" dirty="0" err="1" smtClean="0">
                <a:latin typeface="Times New Roman" pitchFamily="18" charset="0"/>
                <a:cs typeface="Times New Roman" pitchFamily="18" charset="0"/>
              </a:rPr>
              <a:t>n</a:t>
            </a:r>
            <a:r>
              <a:rPr lang="en-US" baseline="30000" dirty="0" smtClean="0">
                <a:latin typeface="Times New Roman" pitchFamily="18" charset="0"/>
                <a:cs typeface="Times New Roman" pitchFamily="18" charset="0"/>
              </a:rPr>
              <a:t> </a:t>
            </a:r>
            <a:endParaRPr lang="en-US" baseline="30000" dirty="0">
              <a:latin typeface="Times New Roman" pitchFamily="18" charset="0"/>
              <a:cs typeface="Times New Roman" pitchFamily="18" charset="0"/>
            </a:endParaRPr>
          </a:p>
        </p:txBody>
      </p:sp>
      <p:sp>
        <p:nvSpPr>
          <p:cNvPr id="12" name="Rectangle 11"/>
          <p:cNvSpPr/>
          <p:nvPr/>
        </p:nvSpPr>
        <p:spPr>
          <a:xfrm>
            <a:off x="764146" y="2290961"/>
            <a:ext cx="5673143" cy="646331"/>
          </a:xfrm>
          <a:prstGeom prst="rect">
            <a:avLst/>
          </a:prstGeom>
        </p:spPr>
        <p:txBody>
          <a:bodyPr wrap="square">
            <a:spAutoFit/>
          </a:bodyPr>
          <a:lstStyle/>
          <a:p>
            <a:pPr>
              <a:buNone/>
            </a:pPr>
            <a:r>
              <a:rPr lang="en-US" dirty="0">
                <a:latin typeface="Times New Roman" pitchFamily="18" charset="0"/>
                <a:cs typeface="Times New Roman" pitchFamily="18" charset="0"/>
              </a:rPr>
              <a:t>where</a:t>
            </a:r>
          </a:p>
          <a:p>
            <a:pPr>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r</a:t>
            </a:r>
            <a:r>
              <a:rPr lang="en-US" dirty="0">
                <a:latin typeface="Times New Roman" pitchFamily="18" charset="0"/>
                <a:cs typeface="Times New Roman" pitchFamily="18" charset="0"/>
              </a:rPr>
              <a:t>= </a:t>
            </a:r>
            <a:r>
              <a:rPr lang="en-US" baseline="30000" dirty="0" err="1">
                <a:latin typeface="Times New Roman" pitchFamily="18" charset="0"/>
                <a:cs typeface="Times New Roman" pitchFamily="18" charset="0"/>
              </a:rPr>
              <a:t>n</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r</a:t>
            </a:r>
            <a:r>
              <a:rPr lang="en-US" baseline="30000" dirty="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baseline="30000" dirty="0" err="1">
                <a:latin typeface="Times New Roman" pitchFamily="18" charset="0"/>
                <a:cs typeface="Times New Roman" pitchFamily="18" charset="0"/>
              </a:rPr>
              <a:t>n</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o</a:t>
            </a:r>
            <a:r>
              <a:rPr lang="en-US" dirty="0">
                <a:latin typeface="Times New Roman" pitchFamily="18" charset="0"/>
                <a:cs typeface="Times New Roman" pitchFamily="18" charset="0"/>
              </a:rPr>
              <a:t>= </a:t>
            </a:r>
            <a:r>
              <a:rPr lang="en-US" baseline="30000" dirty="0" err="1">
                <a:latin typeface="Times New Roman" pitchFamily="18" charset="0"/>
                <a:cs typeface="Times New Roman" pitchFamily="18" charset="0"/>
              </a:rPr>
              <a:t>n</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n</a:t>
            </a:r>
            <a:r>
              <a:rPr lang="en-US" dirty="0">
                <a:latin typeface="Times New Roman" pitchFamily="18" charset="0"/>
                <a:cs typeface="Times New Roman" pitchFamily="18" charset="0"/>
              </a:rPr>
              <a:t>= 1 are the binomial coefficients</a:t>
            </a:r>
            <a:endParaRPr lang="en-US" baseline="30000" dirty="0">
              <a:latin typeface="Times New Roman" pitchFamily="18" charset="0"/>
              <a:cs typeface="Times New Roman" pitchFamily="18" charset="0"/>
            </a:endParaRPr>
          </a:p>
        </p:txBody>
      </p:sp>
      <p:sp>
        <p:nvSpPr>
          <p:cNvPr id="13" name="Rectangle 12"/>
          <p:cNvSpPr/>
          <p:nvPr/>
        </p:nvSpPr>
        <p:spPr>
          <a:xfrm>
            <a:off x="301375" y="2937292"/>
            <a:ext cx="4489371" cy="523220"/>
          </a:xfrm>
          <a:prstGeom prst="rect">
            <a:avLst/>
          </a:prstGeom>
        </p:spPr>
        <p:txBody>
          <a:bodyPr wrap="none">
            <a:spAutoFit/>
          </a:bodyPr>
          <a:lstStyle/>
          <a:p>
            <a:pPr marL="514350" indent="-514350">
              <a:buNone/>
            </a:pPr>
            <a:r>
              <a:rPr lang="en-US" dirty="0">
                <a:latin typeface="Times New Roman" pitchFamily="18" charset="0"/>
                <a:cs typeface="Times New Roman" pitchFamily="18" charset="0"/>
              </a:rPr>
              <a:t>1.The sum of the Binomial Coefficients is 2</a:t>
            </a:r>
            <a:r>
              <a:rPr lang="en-US" baseline="30000" dirty="0">
                <a:latin typeface="Times New Roman" pitchFamily="18" charset="0"/>
                <a:cs typeface="Times New Roman" pitchFamily="18" charset="0"/>
              </a:rPr>
              <a:t>n</a:t>
            </a:r>
            <a:r>
              <a:rPr lang="en-US" sz="2800" dirty="0">
                <a:latin typeface="Times New Roman" pitchFamily="18" charset="0"/>
                <a:cs typeface="Times New Roman" pitchFamily="18" charset="0"/>
              </a:rPr>
              <a:t> .</a:t>
            </a:r>
          </a:p>
        </p:txBody>
      </p:sp>
      <p:sp>
        <p:nvSpPr>
          <p:cNvPr id="14" name="Rectangle 13"/>
          <p:cNvSpPr/>
          <p:nvPr/>
        </p:nvSpPr>
        <p:spPr>
          <a:xfrm>
            <a:off x="715851" y="3459152"/>
            <a:ext cx="3856149" cy="461665"/>
          </a:xfrm>
          <a:prstGeom prst="rect">
            <a:avLst/>
          </a:prstGeom>
        </p:spPr>
        <p:txBody>
          <a:bodyPr wrap="square">
            <a:spAutoFit/>
          </a:bodyPr>
          <a:lstStyle/>
          <a:p>
            <a:pPr marL="514350" indent="-514350">
              <a:buNone/>
            </a:pPr>
            <a:r>
              <a:rPr lang="en-US" sz="2400" dirty="0">
                <a:latin typeface="Times New Roman" pitchFamily="18" charset="0"/>
                <a:cs typeface="Times New Roman" pitchFamily="18" charset="0"/>
              </a:rPr>
              <a:t>i.e.  </a:t>
            </a:r>
            <a:r>
              <a:rPr lang="en-US" sz="2000" dirty="0">
                <a:latin typeface="Times New Roman" pitchFamily="18" charset="0"/>
                <a:cs typeface="Times New Roman" pitchFamily="18" charset="0"/>
              </a:rPr>
              <a:t>c</a:t>
            </a:r>
            <a:r>
              <a:rPr lang="en-US" sz="2000" baseline="-25000" dirty="0">
                <a:latin typeface="Times New Roman" pitchFamily="18" charset="0"/>
                <a:cs typeface="Times New Roman" pitchFamily="18" charset="0"/>
              </a:rPr>
              <a:t>o</a:t>
            </a:r>
            <a:r>
              <a:rPr lang="en-US" sz="2000" dirty="0">
                <a:latin typeface="Times New Roman" pitchFamily="18" charset="0"/>
                <a:cs typeface="Times New Roman" pitchFamily="18" charset="0"/>
              </a:rPr>
              <a:t>+</a:t>
            </a:r>
            <a:r>
              <a:rPr lang="en-US" baseline="30000" dirty="0">
                <a:latin typeface="Times New Roman" pitchFamily="18" charset="0"/>
                <a:cs typeface="Times New Roman" pitchFamily="18" charset="0"/>
              </a:rPr>
              <a:t> </a:t>
            </a:r>
            <a:r>
              <a:rPr lang="en-US" dirty="0">
                <a:latin typeface="Times New Roman" pitchFamily="18" charset="0"/>
                <a:cs typeface="Times New Roman" pitchFamily="18" charset="0"/>
              </a:rPr>
              <a:t>c</a:t>
            </a:r>
            <a:r>
              <a:rPr lang="en-US" baseline="-25000" dirty="0">
                <a:latin typeface="Times New Roman" pitchFamily="18" charset="0"/>
                <a:cs typeface="Times New Roman" pitchFamily="18" charset="0"/>
              </a:rPr>
              <a:t>1</a:t>
            </a:r>
            <a:r>
              <a:rPr lang="en-US" dirty="0">
                <a:latin typeface="Times New Roman" pitchFamily="18" charset="0"/>
                <a:cs typeface="Times New Roman" pitchFamily="18" charset="0"/>
              </a:rPr>
              <a:t>+ c</a:t>
            </a:r>
            <a:r>
              <a:rPr lang="en-US" baseline="-25000" dirty="0">
                <a:latin typeface="Times New Roman" pitchFamily="18" charset="0"/>
                <a:cs typeface="Times New Roman" pitchFamily="18" charset="0"/>
              </a:rPr>
              <a:t>2</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n</a:t>
            </a:r>
            <a:r>
              <a:rPr lang="en-US" dirty="0">
                <a:latin typeface="Times New Roman" pitchFamily="18" charset="0"/>
                <a:cs typeface="Times New Roman" pitchFamily="18" charset="0"/>
              </a:rPr>
              <a:t>= 2</a:t>
            </a:r>
            <a:r>
              <a:rPr lang="en-US" baseline="30000" dirty="0">
                <a:latin typeface="Times New Roman" pitchFamily="18" charset="0"/>
                <a:cs typeface="Times New Roman" pitchFamily="18" charset="0"/>
              </a:rPr>
              <a:t>n</a:t>
            </a:r>
          </a:p>
        </p:txBody>
      </p:sp>
      <p:sp>
        <p:nvSpPr>
          <p:cNvPr id="15" name="Rectangle 14"/>
          <p:cNvSpPr/>
          <p:nvPr/>
        </p:nvSpPr>
        <p:spPr>
          <a:xfrm>
            <a:off x="434263" y="3936659"/>
            <a:ext cx="4572000" cy="369332"/>
          </a:xfrm>
          <a:prstGeom prst="rect">
            <a:avLst/>
          </a:prstGeom>
        </p:spPr>
        <p:txBody>
          <a:bodyPr>
            <a:spAutoFit/>
          </a:bodyPr>
          <a:lstStyle/>
          <a:p>
            <a:pPr marL="514350" indent="-514350">
              <a:buNone/>
            </a:pPr>
            <a:r>
              <a:rPr lang="en-US" u="sng" dirty="0" smtClean="0">
                <a:latin typeface="Times New Roman" pitchFamily="18" charset="0"/>
                <a:cs typeface="Times New Roman" pitchFamily="18" charset="0"/>
              </a:rPr>
              <a:t>proof</a:t>
            </a:r>
            <a:r>
              <a:rPr lang="en-US" dirty="0" smtClean="0">
                <a:latin typeface="Times New Roman" pitchFamily="18" charset="0"/>
                <a:cs typeface="Times New Roman" pitchFamily="18" charset="0"/>
              </a:rPr>
              <a:t>:  we </a:t>
            </a:r>
            <a:r>
              <a:rPr lang="en-US" dirty="0">
                <a:latin typeface="Times New Roman" pitchFamily="18" charset="0"/>
                <a:cs typeface="Times New Roman" pitchFamily="18" charset="0"/>
              </a:rPr>
              <a:t>have,</a:t>
            </a:r>
          </a:p>
        </p:txBody>
      </p:sp>
      <p:sp>
        <p:nvSpPr>
          <p:cNvPr id="16" name="Rectangle 15"/>
          <p:cNvSpPr/>
          <p:nvPr/>
        </p:nvSpPr>
        <p:spPr>
          <a:xfrm>
            <a:off x="648237" y="4294247"/>
            <a:ext cx="3934090" cy="400110"/>
          </a:xfrm>
          <a:prstGeom prst="rect">
            <a:avLst/>
          </a:prstGeom>
        </p:spPr>
        <p:txBody>
          <a:bodyPr wrap="none">
            <a:spAutoFit/>
          </a:bodyPr>
          <a:lstStyle/>
          <a:p>
            <a:pPr marL="514350" indent="-514350">
              <a:buNone/>
            </a:pPr>
            <a:r>
              <a:rPr lang="en-US" dirty="0">
                <a:latin typeface="Times New Roman" pitchFamily="18" charset="0"/>
                <a:cs typeface="Times New Roman" pitchFamily="18" charset="0"/>
              </a:rPr>
              <a:t>(</a:t>
            </a:r>
            <a:r>
              <a:rPr lang="en-US" dirty="0" smtClean="0">
                <a:latin typeface="Times New Roman" pitchFamily="18" charset="0"/>
                <a:cs typeface="Times New Roman" pitchFamily="18" charset="0"/>
              </a:rPr>
              <a:t>1 + x)</a:t>
            </a:r>
            <a:r>
              <a:rPr lang="en-US" sz="2000" baseline="30000" dirty="0" smtClean="0">
                <a:latin typeface="Times New Roman" pitchFamily="18" charset="0"/>
                <a:cs typeface="Times New Roman" pitchFamily="18" charset="0"/>
              </a:rPr>
              <a:t>n  </a:t>
            </a:r>
            <a:r>
              <a:rPr lang="en-US" sz="2000" dirty="0" smtClean="0">
                <a:latin typeface="Times New Roman" pitchFamily="18" charset="0"/>
                <a:cs typeface="Times New Roman" pitchFamily="18" charset="0"/>
              </a:rPr>
              <a:t>= c</a:t>
            </a:r>
            <a:r>
              <a:rPr lang="en-US" sz="2000" baseline="-25000" dirty="0" smtClean="0">
                <a:latin typeface="Times New Roman" pitchFamily="18" charset="0"/>
                <a:cs typeface="Times New Roman" pitchFamily="18" charset="0"/>
              </a:rPr>
              <a:t>o</a:t>
            </a:r>
            <a:r>
              <a:rPr lang="en-US" dirty="0" smtClean="0">
                <a:latin typeface="Times New Roman" pitchFamily="18" charset="0"/>
                <a:cs typeface="Times New Roman" pitchFamily="18" charset="0"/>
              </a:rPr>
              <a:t>1 </a:t>
            </a:r>
            <a:r>
              <a:rPr lang="en-US" sz="2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.x + c</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.x</a:t>
            </a:r>
            <a:r>
              <a:rPr lang="en-US" baseline="30000" dirty="0" smtClean="0">
                <a:latin typeface="Times New Roman" pitchFamily="18" charset="0"/>
                <a:cs typeface="Times New Roman" pitchFamily="18" charset="0"/>
              </a:rPr>
              <a:t>2 </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n</a:t>
            </a:r>
            <a:r>
              <a:rPr lang="en-US" dirty="0" err="1">
                <a:latin typeface="Times New Roman" pitchFamily="18" charset="0"/>
                <a:cs typeface="Times New Roman" pitchFamily="18" charset="0"/>
              </a:rPr>
              <a:t>.x</a:t>
            </a:r>
            <a:r>
              <a:rPr lang="en-US" baseline="30000" dirty="0" err="1">
                <a:latin typeface="Times New Roman" pitchFamily="18" charset="0"/>
                <a:cs typeface="Times New Roman" pitchFamily="18" charset="0"/>
              </a:rPr>
              <a:t>n</a:t>
            </a:r>
            <a:endParaRPr lang="en-US" dirty="0">
              <a:latin typeface="Times New Roman" pitchFamily="18" charset="0"/>
              <a:cs typeface="Times New Roman" pitchFamily="18" charset="0"/>
            </a:endParaRPr>
          </a:p>
        </p:txBody>
      </p:sp>
      <p:sp>
        <p:nvSpPr>
          <p:cNvPr id="17" name="Rectangle 16"/>
          <p:cNvSpPr/>
          <p:nvPr/>
        </p:nvSpPr>
        <p:spPr>
          <a:xfrm>
            <a:off x="648237" y="4735518"/>
            <a:ext cx="3199915" cy="369332"/>
          </a:xfrm>
          <a:prstGeom prst="rect">
            <a:avLst/>
          </a:prstGeom>
        </p:spPr>
        <p:txBody>
          <a:bodyPr wrap="none">
            <a:spAutoFit/>
          </a:bodyPr>
          <a:lstStyle/>
          <a:p>
            <a:pPr marL="514350" indent="-514350">
              <a:buNone/>
            </a:pPr>
            <a:r>
              <a:rPr lang="en-US" dirty="0">
                <a:latin typeface="Times New Roman" pitchFamily="18" charset="0"/>
                <a:cs typeface="Times New Roman" pitchFamily="18" charset="0"/>
              </a:rPr>
              <a:t>putting x=1 on both sides we get</a:t>
            </a:r>
          </a:p>
        </p:txBody>
      </p:sp>
      <p:sp>
        <p:nvSpPr>
          <p:cNvPr id="18" name="Rectangle 17"/>
          <p:cNvSpPr/>
          <p:nvPr/>
        </p:nvSpPr>
        <p:spPr>
          <a:xfrm>
            <a:off x="685800" y="5051945"/>
            <a:ext cx="2985113" cy="400110"/>
          </a:xfrm>
          <a:prstGeom prst="rect">
            <a:avLst/>
          </a:prstGeom>
        </p:spPr>
        <p:txBody>
          <a:bodyPr wrap="none">
            <a:spAutoFit/>
          </a:bodyPr>
          <a:lstStyle/>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1+1)</a:t>
            </a:r>
            <a:r>
              <a:rPr lang="en-US" sz="2000" baseline="30000" dirty="0" smtClean="0">
                <a:latin typeface="Times New Roman" pitchFamily="18" charset="0"/>
                <a:cs typeface="Times New Roman" pitchFamily="18" charset="0"/>
              </a:rPr>
              <a:t>n  </a:t>
            </a:r>
            <a:r>
              <a:rPr lang="en-US" sz="2000" dirty="0">
                <a:latin typeface="Times New Roman" pitchFamily="18" charset="0"/>
                <a:cs typeface="Times New Roman" pitchFamily="18" charset="0"/>
              </a:rPr>
              <a:t>= c</a:t>
            </a:r>
            <a:r>
              <a:rPr lang="en-US" sz="2000" baseline="-25000" dirty="0">
                <a:latin typeface="Times New Roman" pitchFamily="18" charset="0"/>
                <a:cs typeface="Times New Roman" pitchFamily="18" charset="0"/>
              </a:rPr>
              <a:t>o</a:t>
            </a:r>
            <a:r>
              <a:rPr lang="en-US" sz="2000" dirty="0">
                <a:latin typeface="Times New Roman" pitchFamily="18" charset="0"/>
                <a:cs typeface="Times New Roman" pitchFamily="18" charset="0"/>
              </a:rPr>
              <a:t>+</a:t>
            </a:r>
            <a:r>
              <a:rPr lang="en-US" baseline="30000" dirty="0">
                <a:latin typeface="Times New Roman" pitchFamily="18" charset="0"/>
                <a:cs typeface="Times New Roman" pitchFamily="18" charset="0"/>
              </a:rPr>
              <a:t> </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 </a:t>
            </a:r>
            <a:r>
              <a:rPr lang="en-US" dirty="0" smtClean="0">
                <a:latin typeface="Times New Roman" pitchFamily="18" charset="0"/>
                <a:cs typeface="Times New Roman" pitchFamily="18" charset="0"/>
              </a:rPr>
              <a:t>+ c</a:t>
            </a:r>
            <a:r>
              <a:rPr lang="en-US" baseline="-25000" dirty="0" smtClean="0">
                <a:latin typeface="Times New Roman" pitchFamily="18" charset="0"/>
                <a:cs typeface="Times New Roman" pitchFamily="18" charset="0"/>
              </a:rPr>
              <a:t>2 </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n</a:t>
            </a:r>
            <a:endParaRPr lang="en-US" dirty="0"/>
          </a:p>
        </p:txBody>
      </p:sp>
      <p:sp>
        <p:nvSpPr>
          <p:cNvPr id="19" name="Rectangle 18"/>
          <p:cNvSpPr/>
          <p:nvPr/>
        </p:nvSpPr>
        <p:spPr>
          <a:xfrm>
            <a:off x="779171" y="5473308"/>
            <a:ext cx="2395207" cy="400110"/>
          </a:xfrm>
          <a:prstGeom prst="rect">
            <a:avLst/>
          </a:prstGeom>
        </p:spPr>
        <p:txBody>
          <a:bodyPr wrap="none">
            <a:spAutoFit/>
          </a:bodyPr>
          <a:lstStyle/>
          <a:p>
            <a:pPr marL="514350" indent="-514350">
              <a:buNone/>
            </a:pPr>
            <a:r>
              <a:rPr lang="en-US" sz="2000" b="1" dirty="0">
                <a:latin typeface="Times New Roman" pitchFamily="18" charset="0"/>
                <a:cs typeface="Times New Roman" pitchFamily="18" charset="0"/>
              </a:rPr>
              <a:t>c</a:t>
            </a:r>
            <a:r>
              <a:rPr lang="en-US" sz="2000" b="1" baseline="-25000" dirty="0">
                <a:latin typeface="Times New Roman" pitchFamily="18" charset="0"/>
                <a:cs typeface="Times New Roman" pitchFamily="18" charset="0"/>
              </a:rPr>
              <a:t>o</a:t>
            </a:r>
            <a:r>
              <a:rPr lang="en-US" sz="2000" b="1" dirty="0">
                <a:latin typeface="Times New Roman" pitchFamily="18" charset="0"/>
                <a:cs typeface="Times New Roman" pitchFamily="18" charset="0"/>
              </a:rPr>
              <a:t>+</a:t>
            </a:r>
            <a:r>
              <a:rPr lang="en-US" b="1" baseline="30000" dirty="0">
                <a:latin typeface="Times New Roman" pitchFamily="18" charset="0"/>
                <a:cs typeface="Times New Roman" pitchFamily="18" charset="0"/>
              </a:rPr>
              <a:t> </a:t>
            </a:r>
            <a:r>
              <a:rPr lang="en-US" b="1" dirty="0">
                <a:latin typeface="Times New Roman" pitchFamily="18" charset="0"/>
                <a:cs typeface="Times New Roman" pitchFamily="18" charset="0"/>
              </a:rPr>
              <a:t>c</a:t>
            </a:r>
            <a:r>
              <a:rPr lang="en-US" b="1" baseline="-25000" dirty="0">
                <a:latin typeface="Times New Roman" pitchFamily="18" charset="0"/>
                <a:cs typeface="Times New Roman" pitchFamily="18" charset="0"/>
              </a:rPr>
              <a:t>1</a:t>
            </a:r>
            <a:r>
              <a:rPr lang="en-US" b="1" dirty="0">
                <a:latin typeface="Times New Roman" pitchFamily="18" charset="0"/>
                <a:cs typeface="Times New Roman" pitchFamily="18" charset="0"/>
              </a:rPr>
              <a:t>+ c</a:t>
            </a:r>
            <a:r>
              <a:rPr lang="en-US" b="1" baseline="-25000" dirty="0">
                <a:latin typeface="Times New Roman" pitchFamily="18" charset="0"/>
                <a:cs typeface="Times New Roman" pitchFamily="18" charset="0"/>
              </a:rPr>
              <a:t>2</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a:t>
            </a:r>
            <a:r>
              <a:rPr lang="en-US" b="1" baseline="-25000" dirty="0" err="1">
                <a:latin typeface="Times New Roman" pitchFamily="18" charset="0"/>
                <a:cs typeface="Times New Roman" pitchFamily="18" charset="0"/>
              </a:rPr>
              <a:t>n</a:t>
            </a:r>
            <a:r>
              <a:rPr lang="en-US" b="1" dirty="0">
                <a:latin typeface="Times New Roman" pitchFamily="18" charset="0"/>
                <a:cs typeface="Times New Roman" pitchFamily="18" charset="0"/>
              </a:rPr>
              <a:t> = </a:t>
            </a:r>
            <a:r>
              <a:rPr lang="en-US" sz="1600" b="1" dirty="0">
                <a:latin typeface="Times New Roman" pitchFamily="18" charset="0"/>
                <a:cs typeface="Times New Roman" pitchFamily="18" charset="0"/>
              </a:rPr>
              <a:t>2</a:t>
            </a:r>
            <a:r>
              <a:rPr lang="en-US" sz="1600" b="1" baseline="30000" dirty="0">
                <a:latin typeface="Times New Roman" pitchFamily="18" charset="0"/>
                <a:cs typeface="Times New Roman" pitchFamily="18" charset="0"/>
              </a:rPr>
              <a:t>n</a:t>
            </a:r>
            <a:endParaRPr lang="en-US" sz="1600" b="1" u="sng" dirty="0">
              <a:latin typeface="Times New Roman" pitchFamily="18" charset="0"/>
              <a:cs typeface="Times New Roman" pitchFamily="18" charset="0"/>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p:bldP spid="12" grpId="0"/>
      <p:bldP spid="13" grpId="0"/>
      <p:bldP spid="14" grpId="0"/>
      <p:bldP spid="15" grpId="0"/>
      <p:bldP spid="16" grpId="0"/>
      <p:bldP spid="17" grpId="0"/>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F9974E6-CDC4-4E81-8B66-36204BADE4BD}" type="datetime1">
              <a:rPr lang="en-US" smtClean="0"/>
              <a:t>7/30/2023</a:t>
            </a:fld>
            <a:endParaRPr lang="en-US"/>
          </a:p>
        </p:txBody>
      </p:sp>
      <p:sp>
        <p:nvSpPr>
          <p:cNvPr id="6" name="Footer Placeholder 5"/>
          <p:cNvSpPr>
            <a:spLocks noGrp="1"/>
          </p:cNvSpPr>
          <p:nvPr>
            <p:ph type="ftr" sz="quarter" idx="11"/>
          </p:nvPr>
        </p:nvSpPr>
        <p:spPr/>
        <p:txBody>
          <a:bodyPr/>
          <a:lstStyle/>
          <a:p>
            <a:r>
              <a:rPr lang="en-US" smtClean="0"/>
              <a:t>prepared by Jay Narayan Jha</a:t>
            </a:r>
            <a:endParaRPr lang="en-US" dirty="0"/>
          </a:p>
        </p:txBody>
      </p:sp>
      <p:sp>
        <p:nvSpPr>
          <p:cNvPr id="5" name="Slide Number Placeholder 4"/>
          <p:cNvSpPr>
            <a:spLocks noGrp="1"/>
          </p:cNvSpPr>
          <p:nvPr>
            <p:ph type="sldNum" sz="quarter" idx="12"/>
          </p:nvPr>
        </p:nvSpPr>
        <p:spPr/>
        <p:txBody>
          <a:bodyPr/>
          <a:lstStyle/>
          <a:p>
            <a:fld id="{3C8D7F02-DCD7-4EB4-81DD-47A339250009}" type="slidenum">
              <a:rPr lang="en-US" smtClean="0"/>
              <a:pPr/>
              <a:t>26</a:t>
            </a:fld>
            <a:endParaRPr lang="en-US"/>
          </a:p>
        </p:txBody>
      </p:sp>
      <p:sp>
        <p:nvSpPr>
          <p:cNvPr id="2" name="Rectangle 1"/>
          <p:cNvSpPr/>
          <p:nvPr/>
        </p:nvSpPr>
        <p:spPr>
          <a:xfrm>
            <a:off x="340762" y="200799"/>
            <a:ext cx="7239000" cy="646331"/>
          </a:xfrm>
          <a:prstGeom prst="rect">
            <a:avLst/>
          </a:prstGeom>
        </p:spPr>
        <p:txBody>
          <a:bodyPr wrap="square">
            <a:spAutoFit/>
          </a:bodyPr>
          <a:lstStyle/>
          <a:p>
            <a:pPr>
              <a:buNone/>
            </a:pPr>
            <a:r>
              <a:rPr lang="en-US" dirty="0">
                <a:latin typeface="Times New Roman" pitchFamily="18" charset="0"/>
                <a:cs typeface="Times New Roman" pitchFamily="18" charset="0"/>
              </a:rPr>
              <a:t>2.  The sum of the coefficients of even numbered terms and the sum of the coefficients of odd numbered terms are equal and each is equal to 2</a:t>
            </a:r>
            <a:r>
              <a:rPr lang="en-US" baseline="30000" dirty="0">
                <a:latin typeface="Times New Roman" pitchFamily="18" charset="0"/>
                <a:cs typeface="Times New Roman" pitchFamily="18" charset="0"/>
              </a:rPr>
              <a:t>n-1</a:t>
            </a:r>
            <a:r>
              <a:rPr lang="en-US" dirty="0">
                <a:latin typeface="Times New Roman" pitchFamily="18" charset="0"/>
                <a:cs typeface="Times New Roman" pitchFamily="18" charset="0"/>
              </a:rPr>
              <a:t>.</a:t>
            </a:r>
          </a:p>
        </p:txBody>
      </p:sp>
      <p:sp>
        <p:nvSpPr>
          <p:cNvPr id="7" name="Rectangle 6"/>
          <p:cNvSpPr/>
          <p:nvPr/>
        </p:nvSpPr>
        <p:spPr>
          <a:xfrm>
            <a:off x="1152659" y="999594"/>
            <a:ext cx="4423006" cy="369332"/>
          </a:xfrm>
          <a:prstGeom prst="rect">
            <a:avLst/>
          </a:prstGeom>
        </p:spPr>
        <p:txBody>
          <a:bodyPr wrap="none">
            <a:spAutoFit/>
          </a:bodyPr>
          <a:lstStyle/>
          <a:p>
            <a:r>
              <a:rPr lang="en-US" dirty="0">
                <a:latin typeface="Times New Roman" pitchFamily="18" charset="0"/>
                <a:cs typeface="Times New Roman" pitchFamily="18" charset="0"/>
              </a:rPr>
              <a:t> i.e. </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o </a:t>
            </a:r>
            <a:r>
              <a:rPr lang="en-US" dirty="0" smtClean="0">
                <a:latin typeface="Times New Roman" pitchFamily="18" charset="0"/>
                <a:cs typeface="Times New Roman" pitchFamily="18" charset="0"/>
              </a:rPr>
              <a:t>+</a:t>
            </a:r>
            <a:r>
              <a:rPr lang="en-US" baseline="30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2 </a:t>
            </a:r>
            <a:r>
              <a:rPr lang="en-US" dirty="0" smtClean="0">
                <a:latin typeface="Times New Roman" pitchFamily="18" charset="0"/>
                <a:cs typeface="Times New Roman" pitchFamily="18" charset="0"/>
              </a:rPr>
              <a:t>+ c</a:t>
            </a:r>
            <a:r>
              <a:rPr lang="en-US" baseline="-25000" dirty="0" smtClean="0">
                <a:latin typeface="Times New Roman" pitchFamily="18" charset="0"/>
                <a:cs typeface="Times New Roman" pitchFamily="18" charset="0"/>
              </a:rPr>
              <a:t>4 </a:t>
            </a:r>
            <a:r>
              <a:rPr lang="en-US" dirty="0" smtClean="0">
                <a:latin typeface="Times New Roman" pitchFamily="18" charset="0"/>
                <a:cs typeface="Times New Roman" pitchFamily="18" charset="0"/>
              </a:rPr>
              <a:t>+……= c</a:t>
            </a:r>
            <a:r>
              <a:rPr lang="en-US" baseline="-25000" dirty="0" smtClean="0">
                <a:latin typeface="Times New Roman" pitchFamily="18" charset="0"/>
                <a:cs typeface="Times New Roman" pitchFamily="18" charset="0"/>
              </a:rPr>
              <a:t>1 </a:t>
            </a:r>
            <a:r>
              <a:rPr lang="en-US" dirty="0" smtClean="0">
                <a:latin typeface="Times New Roman" pitchFamily="18" charset="0"/>
                <a:cs typeface="Times New Roman" pitchFamily="18" charset="0"/>
              </a:rPr>
              <a:t>+</a:t>
            </a:r>
            <a:r>
              <a:rPr lang="en-US" baseline="30000" dirty="0" smtClean="0">
                <a:latin typeface="Times New Roman" pitchFamily="18" charset="0"/>
                <a:cs typeface="Times New Roman" pitchFamily="18" charset="0"/>
              </a:rPr>
              <a:t> </a:t>
            </a:r>
            <a:r>
              <a:rPr lang="en-US" dirty="0">
                <a:latin typeface="Times New Roman" pitchFamily="18" charset="0"/>
                <a:cs typeface="Times New Roman" pitchFamily="18" charset="0"/>
              </a:rPr>
              <a:t>c</a:t>
            </a:r>
            <a:r>
              <a:rPr lang="en-US" baseline="-25000" dirty="0">
                <a:latin typeface="Times New Roman" pitchFamily="18" charset="0"/>
                <a:cs typeface="Times New Roman" pitchFamily="18" charset="0"/>
              </a:rPr>
              <a:t>3</a:t>
            </a:r>
            <a:r>
              <a:rPr lang="en-US" dirty="0">
                <a:latin typeface="Times New Roman" pitchFamily="18" charset="0"/>
                <a:cs typeface="Times New Roman" pitchFamily="18" charset="0"/>
              </a:rPr>
              <a:t>+ c</a:t>
            </a:r>
            <a:r>
              <a:rPr lang="en-US" baseline="-25000" dirty="0">
                <a:latin typeface="Times New Roman" pitchFamily="18" charset="0"/>
                <a:cs typeface="Times New Roman" pitchFamily="18" charset="0"/>
              </a:rPr>
              <a:t>5</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2</a:t>
            </a:r>
            <a:r>
              <a:rPr lang="en-US" baseline="30000" dirty="0">
                <a:latin typeface="Times New Roman" pitchFamily="18" charset="0"/>
                <a:cs typeface="Times New Roman" pitchFamily="18" charset="0"/>
              </a:rPr>
              <a:t>n-1</a:t>
            </a:r>
            <a:endParaRPr lang="en-US" dirty="0"/>
          </a:p>
        </p:txBody>
      </p:sp>
      <p:sp>
        <p:nvSpPr>
          <p:cNvPr id="8" name="Rectangle 7"/>
          <p:cNvSpPr/>
          <p:nvPr/>
        </p:nvSpPr>
        <p:spPr>
          <a:xfrm>
            <a:off x="260169" y="1400736"/>
            <a:ext cx="806631" cy="369332"/>
          </a:xfrm>
          <a:prstGeom prst="rect">
            <a:avLst/>
          </a:prstGeom>
        </p:spPr>
        <p:txBody>
          <a:bodyPr wrap="none">
            <a:spAutoFit/>
          </a:bodyPr>
          <a:lstStyle/>
          <a:p>
            <a:pPr>
              <a:buNone/>
            </a:pPr>
            <a:r>
              <a:rPr lang="en-US" u="sng" dirty="0">
                <a:latin typeface="Times New Roman" pitchFamily="18" charset="0"/>
                <a:cs typeface="Times New Roman" pitchFamily="18" charset="0"/>
              </a:rPr>
              <a:t>proof: </a:t>
            </a:r>
            <a:endParaRPr lang="en-US" dirty="0">
              <a:latin typeface="Times New Roman" pitchFamily="18" charset="0"/>
              <a:cs typeface="Times New Roman" pitchFamily="18" charset="0"/>
            </a:endParaRPr>
          </a:p>
        </p:txBody>
      </p:sp>
      <p:sp>
        <p:nvSpPr>
          <p:cNvPr id="9" name="Rectangle 8"/>
          <p:cNvSpPr/>
          <p:nvPr/>
        </p:nvSpPr>
        <p:spPr>
          <a:xfrm>
            <a:off x="1295400" y="1439163"/>
            <a:ext cx="1428596" cy="369332"/>
          </a:xfrm>
          <a:prstGeom prst="rect">
            <a:avLst/>
          </a:prstGeom>
        </p:spPr>
        <p:txBody>
          <a:bodyPr wrap="none">
            <a:spAutoFit/>
          </a:bodyPr>
          <a:lstStyle/>
          <a:p>
            <a:pPr>
              <a:buNone/>
            </a:pPr>
            <a:r>
              <a:rPr lang="en-US" dirty="0">
                <a:latin typeface="Times New Roman" pitchFamily="18" charset="0"/>
                <a:cs typeface="Times New Roman" pitchFamily="18" charset="0"/>
              </a:rPr>
              <a:t>we know that</a:t>
            </a:r>
          </a:p>
        </p:txBody>
      </p:sp>
      <p:sp>
        <p:nvSpPr>
          <p:cNvPr id="10" name="Rectangle 9"/>
          <p:cNvSpPr/>
          <p:nvPr/>
        </p:nvSpPr>
        <p:spPr>
          <a:xfrm>
            <a:off x="875183" y="1830076"/>
            <a:ext cx="4419800" cy="369332"/>
          </a:xfrm>
          <a:prstGeom prst="rect">
            <a:avLst/>
          </a:prstGeom>
        </p:spPr>
        <p:txBody>
          <a:bodyPr wrap="none">
            <a:spAutoFit/>
          </a:bodyPr>
          <a:lstStyle/>
          <a:p>
            <a:pPr marL="571500" indent="-571500">
              <a:buNone/>
            </a:pPr>
            <a:r>
              <a:rPr lang="en-US" dirty="0">
                <a:latin typeface="Times New Roman" pitchFamily="18" charset="0"/>
                <a:cs typeface="Times New Roman" pitchFamily="18" charset="0"/>
              </a:rPr>
              <a:t>(1+x)</a:t>
            </a:r>
            <a:r>
              <a:rPr lang="en-US" baseline="30000" dirty="0">
                <a:latin typeface="Times New Roman" pitchFamily="18" charset="0"/>
                <a:cs typeface="Times New Roman" pitchFamily="18" charset="0"/>
              </a:rPr>
              <a:t>n </a:t>
            </a:r>
            <a:r>
              <a:rPr lang="en-US" dirty="0">
                <a:latin typeface="Times New Roman" pitchFamily="18" charset="0"/>
                <a:cs typeface="Times New Roman" pitchFamily="18" charset="0"/>
              </a:rPr>
              <a:t>= c</a:t>
            </a:r>
            <a:r>
              <a:rPr lang="en-US" baseline="-25000" dirty="0">
                <a:latin typeface="Times New Roman" pitchFamily="18" charset="0"/>
                <a:cs typeface="Times New Roman" pitchFamily="18" charset="0"/>
              </a:rPr>
              <a:t>o</a:t>
            </a:r>
            <a:r>
              <a:rPr lang="en-US" dirty="0">
                <a:latin typeface="Times New Roman" pitchFamily="18" charset="0"/>
                <a:cs typeface="Times New Roman" pitchFamily="18" charset="0"/>
              </a:rPr>
              <a:t>+</a:t>
            </a:r>
            <a:r>
              <a:rPr lang="en-US" baseline="30000" dirty="0">
                <a:latin typeface="Times New Roman" pitchFamily="18" charset="0"/>
                <a:cs typeface="Times New Roman" pitchFamily="18" charset="0"/>
              </a:rPr>
              <a:t> </a:t>
            </a:r>
            <a:r>
              <a:rPr lang="en-US" dirty="0">
                <a:latin typeface="Times New Roman" pitchFamily="18" charset="0"/>
                <a:cs typeface="Times New Roman" pitchFamily="18" charset="0"/>
              </a:rPr>
              <a:t>c</a:t>
            </a:r>
            <a:r>
              <a:rPr lang="en-US" baseline="-25000" dirty="0">
                <a:latin typeface="Times New Roman" pitchFamily="18" charset="0"/>
                <a:cs typeface="Times New Roman" pitchFamily="18" charset="0"/>
              </a:rPr>
              <a:t>1</a:t>
            </a:r>
            <a:r>
              <a:rPr lang="en-US" dirty="0">
                <a:latin typeface="Times New Roman" pitchFamily="18" charset="0"/>
                <a:cs typeface="Times New Roman" pitchFamily="18" charset="0"/>
              </a:rPr>
              <a:t>.x+ c</a:t>
            </a:r>
            <a:r>
              <a:rPr lang="en-US" baseline="-25000" dirty="0">
                <a:latin typeface="Times New Roman" pitchFamily="18" charset="0"/>
                <a:cs typeface="Times New Roman" pitchFamily="18" charset="0"/>
              </a:rPr>
              <a:t>2</a:t>
            </a:r>
            <a:r>
              <a:rPr lang="en-US" dirty="0">
                <a:latin typeface="Times New Roman" pitchFamily="18" charset="0"/>
                <a:cs typeface="Times New Roman" pitchFamily="18" charset="0"/>
              </a:rPr>
              <a:t>.x</a:t>
            </a:r>
            <a:r>
              <a:rPr lang="en-US" baseline="30000" dirty="0">
                <a:latin typeface="Times New Roman" pitchFamily="18" charset="0"/>
                <a:cs typeface="Times New Roman" pitchFamily="18" charset="0"/>
              </a:rPr>
              <a:t>2</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n</a:t>
            </a:r>
            <a:r>
              <a:rPr lang="en-US" dirty="0" err="1">
                <a:latin typeface="Times New Roman" pitchFamily="18" charset="0"/>
                <a:cs typeface="Times New Roman" pitchFamily="18" charset="0"/>
              </a:rPr>
              <a:t>.x</a:t>
            </a:r>
            <a:r>
              <a:rPr lang="en-US" baseline="30000" dirty="0" err="1">
                <a:latin typeface="Times New Roman" pitchFamily="18" charset="0"/>
                <a:cs typeface="Times New Roman" pitchFamily="18" charset="0"/>
              </a:rPr>
              <a:t>n</a:t>
            </a:r>
            <a:r>
              <a:rPr lang="en-US" baseline="30000" dirty="0">
                <a:latin typeface="Times New Roman" pitchFamily="18" charset="0"/>
                <a:cs typeface="Times New Roman" pitchFamily="18" charset="0"/>
              </a:rPr>
              <a:t>  </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i</a:t>
            </a:r>
            <a:endParaRPr lang="en-US" dirty="0">
              <a:latin typeface="Times New Roman" pitchFamily="18" charset="0"/>
              <a:cs typeface="Times New Roman" pitchFamily="18" charset="0"/>
            </a:endParaRPr>
          </a:p>
        </p:txBody>
      </p:sp>
      <p:sp>
        <p:nvSpPr>
          <p:cNvPr id="11" name="Rectangle 10"/>
          <p:cNvSpPr/>
          <p:nvPr/>
        </p:nvSpPr>
        <p:spPr>
          <a:xfrm>
            <a:off x="785625" y="2275123"/>
            <a:ext cx="3270447" cy="369332"/>
          </a:xfrm>
          <a:prstGeom prst="rect">
            <a:avLst/>
          </a:prstGeom>
        </p:spPr>
        <p:txBody>
          <a:bodyPr wrap="none">
            <a:spAutoFit/>
          </a:bodyPr>
          <a:lstStyle/>
          <a:p>
            <a:r>
              <a:rPr lang="en-US" dirty="0">
                <a:latin typeface="Times New Roman" pitchFamily="18" charset="0"/>
                <a:cs typeface="Times New Roman" pitchFamily="18" charset="0"/>
              </a:rPr>
              <a:t> Putting x=1 on both sides we get</a:t>
            </a:r>
            <a:endParaRPr lang="en-US" dirty="0"/>
          </a:p>
        </p:txBody>
      </p:sp>
      <p:sp>
        <p:nvSpPr>
          <p:cNvPr id="12" name="Rectangle 11"/>
          <p:cNvSpPr/>
          <p:nvPr/>
        </p:nvSpPr>
        <p:spPr>
          <a:xfrm>
            <a:off x="708946" y="2684595"/>
            <a:ext cx="2874505" cy="369332"/>
          </a:xfrm>
          <a:prstGeom prst="rect">
            <a:avLst/>
          </a:prstGeom>
        </p:spPr>
        <p:txBody>
          <a:bodyPr wrap="none">
            <a:spAutoFit/>
          </a:bodyPr>
          <a:lstStyle/>
          <a:p>
            <a:r>
              <a:rPr lang="en-US" dirty="0">
                <a:latin typeface="Times New Roman" pitchFamily="18" charset="0"/>
                <a:cs typeface="Times New Roman" pitchFamily="18" charset="0"/>
              </a:rPr>
              <a:t> (1+1)</a:t>
            </a:r>
            <a:r>
              <a:rPr lang="en-US" baseline="30000" dirty="0">
                <a:latin typeface="Times New Roman" pitchFamily="18" charset="0"/>
                <a:cs typeface="Times New Roman" pitchFamily="18" charset="0"/>
              </a:rPr>
              <a:t>n </a:t>
            </a:r>
            <a:r>
              <a:rPr lang="en-US" baseline="30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c</a:t>
            </a:r>
            <a:r>
              <a:rPr lang="en-US" baseline="-25000" dirty="0">
                <a:latin typeface="Times New Roman" pitchFamily="18" charset="0"/>
                <a:cs typeface="Times New Roman" pitchFamily="18" charset="0"/>
              </a:rPr>
              <a:t>o</a:t>
            </a:r>
            <a:r>
              <a:rPr lang="en-US" dirty="0">
                <a:latin typeface="Times New Roman" pitchFamily="18" charset="0"/>
                <a:cs typeface="Times New Roman" pitchFamily="18" charset="0"/>
              </a:rPr>
              <a:t>+</a:t>
            </a:r>
            <a:r>
              <a:rPr lang="en-US" baseline="30000" dirty="0">
                <a:latin typeface="Times New Roman" pitchFamily="18" charset="0"/>
                <a:cs typeface="Times New Roman" pitchFamily="18" charset="0"/>
              </a:rPr>
              <a:t> </a:t>
            </a:r>
            <a:r>
              <a:rPr lang="en-US" dirty="0">
                <a:latin typeface="Times New Roman" pitchFamily="18" charset="0"/>
                <a:cs typeface="Times New Roman" pitchFamily="18" charset="0"/>
              </a:rPr>
              <a:t>c</a:t>
            </a:r>
            <a:r>
              <a:rPr lang="en-US" baseline="-25000" dirty="0">
                <a:latin typeface="Times New Roman" pitchFamily="18" charset="0"/>
                <a:cs typeface="Times New Roman" pitchFamily="18" charset="0"/>
              </a:rPr>
              <a:t>1</a:t>
            </a:r>
            <a:r>
              <a:rPr lang="en-US" dirty="0">
                <a:latin typeface="Times New Roman" pitchFamily="18" charset="0"/>
                <a:cs typeface="Times New Roman" pitchFamily="18" charset="0"/>
              </a:rPr>
              <a:t>+ c</a:t>
            </a:r>
            <a:r>
              <a:rPr lang="en-US" baseline="-25000" dirty="0">
                <a:latin typeface="Times New Roman" pitchFamily="18" charset="0"/>
                <a:cs typeface="Times New Roman" pitchFamily="18" charset="0"/>
              </a:rPr>
              <a:t>2</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n</a:t>
            </a:r>
            <a:r>
              <a:rPr lang="en-US" baseline="-25000" dirty="0">
                <a:latin typeface="Times New Roman" pitchFamily="18" charset="0"/>
                <a:cs typeface="Times New Roman" pitchFamily="18" charset="0"/>
              </a:rPr>
              <a:t> </a:t>
            </a:r>
            <a:endParaRPr lang="en-US" dirty="0"/>
          </a:p>
        </p:txBody>
      </p:sp>
      <p:sp>
        <p:nvSpPr>
          <p:cNvPr id="13" name="Rectangle 12"/>
          <p:cNvSpPr/>
          <p:nvPr/>
        </p:nvSpPr>
        <p:spPr>
          <a:xfrm>
            <a:off x="3583451" y="2690500"/>
            <a:ext cx="4188967" cy="369332"/>
          </a:xfrm>
          <a:prstGeom prst="rect">
            <a:avLst/>
          </a:prstGeom>
        </p:spPr>
        <p:txBody>
          <a:bodyPr wrap="none">
            <a:spAutoFit/>
          </a:bodyPr>
          <a:lstStyle/>
          <a:p>
            <a:r>
              <a:rPr lang="en-US" dirty="0">
                <a:latin typeface="Times New Roman" pitchFamily="18" charset="0"/>
                <a:cs typeface="Times New Roman" pitchFamily="18" charset="0"/>
              </a:rPr>
              <a:t> ⇒ c</a:t>
            </a:r>
            <a:r>
              <a:rPr lang="en-US" baseline="-25000" dirty="0">
                <a:latin typeface="Times New Roman" pitchFamily="18" charset="0"/>
                <a:cs typeface="Times New Roman" pitchFamily="18" charset="0"/>
              </a:rPr>
              <a:t>o</a:t>
            </a:r>
            <a:r>
              <a:rPr lang="en-US" dirty="0">
                <a:latin typeface="Times New Roman" pitchFamily="18" charset="0"/>
                <a:cs typeface="Times New Roman" pitchFamily="18" charset="0"/>
              </a:rPr>
              <a:t>+</a:t>
            </a:r>
            <a:r>
              <a:rPr lang="en-US" baseline="30000" dirty="0">
                <a:latin typeface="Times New Roman" pitchFamily="18" charset="0"/>
                <a:cs typeface="Times New Roman" pitchFamily="18" charset="0"/>
              </a:rPr>
              <a:t> </a:t>
            </a:r>
            <a:r>
              <a:rPr lang="en-US" dirty="0">
                <a:latin typeface="Times New Roman" pitchFamily="18" charset="0"/>
                <a:cs typeface="Times New Roman" pitchFamily="18" charset="0"/>
              </a:rPr>
              <a:t>c</a:t>
            </a:r>
            <a:r>
              <a:rPr lang="en-US" baseline="-25000" dirty="0">
                <a:latin typeface="Times New Roman" pitchFamily="18" charset="0"/>
                <a:cs typeface="Times New Roman" pitchFamily="18" charset="0"/>
              </a:rPr>
              <a:t>1</a:t>
            </a:r>
            <a:r>
              <a:rPr lang="en-US" dirty="0">
                <a:latin typeface="Times New Roman" pitchFamily="18" charset="0"/>
                <a:cs typeface="Times New Roman" pitchFamily="18" charset="0"/>
              </a:rPr>
              <a:t>+ c</a:t>
            </a:r>
            <a:r>
              <a:rPr lang="en-US" baseline="-25000" dirty="0">
                <a:latin typeface="Times New Roman" pitchFamily="18" charset="0"/>
                <a:cs typeface="Times New Roman" pitchFamily="18" charset="0"/>
              </a:rPr>
              <a:t>2</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n</a:t>
            </a:r>
            <a:r>
              <a:rPr lang="en-US" dirty="0">
                <a:latin typeface="Times New Roman" pitchFamily="18" charset="0"/>
                <a:cs typeface="Times New Roman" pitchFamily="18" charset="0"/>
              </a:rPr>
              <a:t> = 2</a:t>
            </a:r>
            <a:r>
              <a:rPr lang="en-US" baseline="30000" dirty="0">
                <a:latin typeface="Times New Roman" pitchFamily="18" charset="0"/>
                <a:cs typeface="Times New Roman" pitchFamily="18" charset="0"/>
              </a:rPr>
              <a:t>n</a:t>
            </a:r>
            <a:r>
              <a:rPr lang="en-US" dirty="0">
                <a:latin typeface="Times New Roman" pitchFamily="18" charset="0"/>
                <a:cs typeface="Times New Roman" pitchFamily="18" charset="0"/>
              </a:rPr>
              <a:t>   .……………ii</a:t>
            </a:r>
            <a:endParaRPr lang="en-US" dirty="0"/>
          </a:p>
        </p:txBody>
      </p:sp>
      <p:sp>
        <p:nvSpPr>
          <p:cNvPr id="15" name="Rectangle 14"/>
          <p:cNvSpPr/>
          <p:nvPr/>
        </p:nvSpPr>
        <p:spPr>
          <a:xfrm>
            <a:off x="536733" y="3109730"/>
            <a:ext cx="4159431" cy="369332"/>
          </a:xfrm>
          <a:prstGeom prst="rect">
            <a:avLst/>
          </a:prstGeom>
        </p:spPr>
        <p:txBody>
          <a:bodyPr wrap="square">
            <a:spAutoFit/>
          </a:bodyPr>
          <a:lstStyle/>
          <a:p>
            <a:pPr>
              <a:buNone/>
            </a:pPr>
            <a:r>
              <a:rPr lang="en-US" dirty="0">
                <a:latin typeface="Times New Roman" pitchFamily="18" charset="0"/>
                <a:cs typeface="Times New Roman" pitchFamily="18" charset="0"/>
              </a:rPr>
              <a:t>Again putting x = -1 in </a:t>
            </a:r>
            <a:r>
              <a:rPr lang="en-US" dirty="0" err="1">
                <a:latin typeface="Times New Roman" pitchFamily="18" charset="0"/>
                <a:cs typeface="Times New Roman" pitchFamily="18" charset="0"/>
              </a:rPr>
              <a:t>equ</a:t>
            </a:r>
            <a:r>
              <a:rPr lang="en-US" u="sng" baseline="30000" dirty="0" err="1">
                <a:latin typeface="Times New Roman" pitchFamily="18" charset="0"/>
                <a:cs typeface="Times New Roman" pitchFamily="18" charset="0"/>
              </a:rPr>
              <a:t>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a:t>
            </a:r>
            <a:r>
              <a:rPr lang="en-US" dirty="0">
                <a:latin typeface="Times New Roman" pitchFamily="18" charset="0"/>
                <a:cs typeface="Times New Roman" pitchFamily="18" charset="0"/>
              </a:rPr>
              <a:t>) we get,</a:t>
            </a:r>
          </a:p>
        </p:txBody>
      </p:sp>
      <p:sp>
        <p:nvSpPr>
          <p:cNvPr id="16" name="Rectangle 15"/>
          <p:cNvSpPr/>
          <p:nvPr/>
        </p:nvSpPr>
        <p:spPr>
          <a:xfrm>
            <a:off x="536733" y="3552358"/>
            <a:ext cx="4572000" cy="369332"/>
          </a:xfrm>
          <a:prstGeom prst="rect">
            <a:avLst/>
          </a:prstGeom>
        </p:spPr>
        <p:txBody>
          <a:bodyPr>
            <a:spAutoFit/>
          </a:bodyPr>
          <a:lstStyle/>
          <a:p>
            <a:pPr>
              <a:buNone/>
            </a:pPr>
            <a:r>
              <a:rPr lang="en-US" dirty="0">
                <a:latin typeface="Times New Roman" pitchFamily="18" charset="0"/>
                <a:cs typeface="Times New Roman" pitchFamily="18" charset="0"/>
              </a:rPr>
              <a:t>(1-1)</a:t>
            </a:r>
            <a:r>
              <a:rPr lang="en-US" baseline="30000" dirty="0">
                <a:latin typeface="Times New Roman" pitchFamily="18" charset="0"/>
                <a:cs typeface="Times New Roman" pitchFamily="18" charset="0"/>
              </a:rPr>
              <a:t>n </a:t>
            </a:r>
            <a:r>
              <a:rPr lang="en-US" dirty="0">
                <a:latin typeface="Times New Roman" pitchFamily="18" charset="0"/>
                <a:cs typeface="Times New Roman" pitchFamily="18" charset="0"/>
              </a:rPr>
              <a:t>= c</a:t>
            </a:r>
            <a:r>
              <a:rPr lang="en-US" baseline="-25000" dirty="0">
                <a:latin typeface="Times New Roman" pitchFamily="18" charset="0"/>
                <a:cs typeface="Times New Roman" pitchFamily="18" charset="0"/>
              </a:rPr>
              <a:t>o</a:t>
            </a:r>
            <a:r>
              <a:rPr lang="en-US" dirty="0">
                <a:latin typeface="Times New Roman" pitchFamily="18" charset="0"/>
                <a:cs typeface="Times New Roman" pitchFamily="18" charset="0"/>
              </a:rPr>
              <a:t>-</a:t>
            </a:r>
            <a:r>
              <a:rPr lang="en-US" baseline="30000" dirty="0">
                <a:latin typeface="Times New Roman" pitchFamily="18" charset="0"/>
                <a:cs typeface="Times New Roman" pitchFamily="18" charset="0"/>
              </a:rPr>
              <a:t> </a:t>
            </a:r>
            <a:r>
              <a:rPr lang="en-US" dirty="0">
                <a:latin typeface="Times New Roman" pitchFamily="18" charset="0"/>
                <a:cs typeface="Times New Roman" pitchFamily="18" charset="0"/>
              </a:rPr>
              <a:t>c</a:t>
            </a:r>
            <a:r>
              <a:rPr lang="en-US" baseline="-25000" dirty="0">
                <a:latin typeface="Times New Roman" pitchFamily="18" charset="0"/>
                <a:cs typeface="Times New Roman" pitchFamily="18" charset="0"/>
              </a:rPr>
              <a:t>1</a:t>
            </a:r>
            <a:r>
              <a:rPr lang="en-US" dirty="0">
                <a:latin typeface="Times New Roman" pitchFamily="18" charset="0"/>
                <a:cs typeface="Times New Roman" pitchFamily="18" charset="0"/>
              </a:rPr>
              <a:t>+ c</a:t>
            </a:r>
            <a:r>
              <a:rPr lang="en-US" baseline="-25000" dirty="0">
                <a:latin typeface="Times New Roman" pitchFamily="18" charset="0"/>
                <a:cs typeface="Times New Roman" pitchFamily="18" charset="0"/>
              </a:rPr>
              <a:t>2</a:t>
            </a:r>
            <a:r>
              <a:rPr lang="en-US" dirty="0">
                <a:latin typeface="Times New Roman" pitchFamily="18" charset="0"/>
                <a:cs typeface="Times New Roman" pitchFamily="18" charset="0"/>
              </a:rPr>
              <a:t> -…..+ (-1)</a:t>
            </a:r>
            <a:r>
              <a:rPr lang="en-US" baseline="30000" dirty="0">
                <a:latin typeface="Times New Roman" pitchFamily="18" charset="0"/>
                <a:cs typeface="Times New Roman" pitchFamily="18" charset="0"/>
              </a:rPr>
              <a:t>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n</a:t>
            </a:r>
            <a:r>
              <a:rPr lang="en-US" baseline="-25000" dirty="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18" name="Rectangle 17"/>
          <p:cNvSpPr/>
          <p:nvPr/>
        </p:nvSpPr>
        <p:spPr>
          <a:xfrm>
            <a:off x="3733800" y="3583083"/>
            <a:ext cx="4953000" cy="369332"/>
          </a:xfrm>
          <a:prstGeom prst="rect">
            <a:avLst/>
          </a:prstGeom>
        </p:spPr>
        <p:txBody>
          <a:bodyPr wrap="square">
            <a:spAutoFit/>
          </a:bodyPr>
          <a:lstStyle/>
          <a:p>
            <a:r>
              <a:rPr lang="en-US" dirty="0">
                <a:latin typeface="Times New Roman" pitchFamily="18" charset="0"/>
                <a:cs typeface="Times New Roman" pitchFamily="18" charset="0"/>
              </a:rPr>
              <a:t> ⇒ </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o</a:t>
            </a:r>
            <a:r>
              <a:rPr lang="en-US" dirty="0" smtClean="0">
                <a:latin typeface="Times New Roman" pitchFamily="18" charset="0"/>
                <a:cs typeface="Times New Roman" pitchFamily="18" charset="0"/>
              </a:rPr>
              <a:t>-</a:t>
            </a:r>
            <a:r>
              <a:rPr lang="en-US" baseline="30000" dirty="0" smtClean="0">
                <a:latin typeface="Times New Roman" pitchFamily="18" charset="0"/>
                <a:cs typeface="Times New Roman" pitchFamily="18" charset="0"/>
              </a:rPr>
              <a:t> </a:t>
            </a:r>
            <a:r>
              <a:rPr lang="en-US" dirty="0">
                <a:latin typeface="Times New Roman" pitchFamily="18" charset="0"/>
                <a:cs typeface="Times New Roman" pitchFamily="18" charset="0"/>
              </a:rPr>
              <a:t>c</a:t>
            </a:r>
            <a:r>
              <a:rPr lang="en-US" baseline="-25000" dirty="0">
                <a:latin typeface="Times New Roman" pitchFamily="18" charset="0"/>
                <a:cs typeface="Times New Roman" pitchFamily="18" charset="0"/>
              </a:rPr>
              <a:t>1</a:t>
            </a:r>
            <a:r>
              <a:rPr lang="en-US" dirty="0">
                <a:latin typeface="Times New Roman" pitchFamily="18" charset="0"/>
                <a:cs typeface="Times New Roman" pitchFamily="18" charset="0"/>
              </a:rPr>
              <a:t>+ c</a:t>
            </a:r>
            <a:r>
              <a:rPr lang="en-US" baseline="-25000" dirty="0">
                <a:latin typeface="Times New Roman" pitchFamily="18" charset="0"/>
                <a:cs typeface="Times New Roman" pitchFamily="18" charset="0"/>
              </a:rPr>
              <a:t>2 </a:t>
            </a:r>
            <a:r>
              <a:rPr lang="en-US" dirty="0">
                <a:latin typeface="Times New Roman" pitchFamily="18" charset="0"/>
                <a:cs typeface="Times New Roman" pitchFamily="18" charset="0"/>
              </a:rPr>
              <a:t>-…..+ (-1)</a:t>
            </a:r>
            <a:r>
              <a:rPr lang="en-US" baseline="30000" dirty="0">
                <a:latin typeface="Times New Roman" pitchFamily="18" charset="0"/>
                <a:cs typeface="Times New Roman" pitchFamily="18" charset="0"/>
              </a:rPr>
              <a:t>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n</a:t>
            </a:r>
            <a:r>
              <a:rPr lang="en-US" dirty="0">
                <a:latin typeface="Times New Roman" pitchFamily="18" charset="0"/>
                <a:cs typeface="Times New Roman" pitchFamily="18" charset="0"/>
              </a:rPr>
              <a:t> = 0   ……………… iii</a:t>
            </a:r>
            <a:endParaRPr lang="en-US" dirty="0"/>
          </a:p>
        </p:txBody>
      </p:sp>
      <p:sp>
        <p:nvSpPr>
          <p:cNvPr id="19" name="Rectangle 18"/>
          <p:cNvSpPr/>
          <p:nvPr/>
        </p:nvSpPr>
        <p:spPr>
          <a:xfrm>
            <a:off x="457200" y="3990336"/>
            <a:ext cx="4572000" cy="369332"/>
          </a:xfrm>
          <a:prstGeom prst="rect">
            <a:avLst/>
          </a:prstGeom>
        </p:spPr>
        <p:txBody>
          <a:bodyPr>
            <a:spAutoFit/>
          </a:bodyPr>
          <a:lstStyle/>
          <a:p>
            <a:pPr>
              <a:buNone/>
            </a:pPr>
            <a:r>
              <a:rPr lang="en-US" dirty="0">
                <a:latin typeface="Times New Roman" pitchFamily="18" charset="0"/>
                <a:cs typeface="Times New Roman" pitchFamily="18" charset="0"/>
              </a:rPr>
              <a:t>Adding </a:t>
            </a:r>
            <a:r>
              <a:rPr lang="en-US" dirty="0" err="1">
                <a:latin typeface="Times New Roman" pitchFamily="18" charset="0"/>
                <a:cs typeface="Times New Roman" pitchFamily="18" charset="0"/>
              </a:rPr>
              <a:t>equ</a:t>
            </a:r>
            <a:r>
              <a:rPr lang="en-US" u="sng" baseline="30000" dirty="0" err="1">
                <a:latin typeface="Times New Roman" pitchFamily="18" charset="0"/>
                <a:cs typeface="Times New Roman" pitchFamily="18" charset="0"/>
              </a:rPr>
              <a:t>n</a:t>
            </a:r>
            <a:r>
              <a:rPr lang="en-US" dirty="0">
                <a:latin typeface="Times New Roman" pitchFamily="18" charset="0"/>
                <a:cs typeface="Times New Roman" pitchFamily="18" charset="0"/>
              </a:rPr>
              <a:t>  (ii) and (iii) we get,</a:t>
            </a:r>
          </a:p>
        </p:txBody>
      </p:sp>
      <p:sp>
        <p:nvSpPr>
          <p:cNvPr id="20" name="Rectangle 19"/>
          <p:cNvSpPr/>
          <p:nvPr/>
        </p:nvSpPr>
        <p:spPr>
          <a:xfrm>
            <a:off x="504536" y="4379792"/>
            <a:ext cx="4572000" cy="369332"/>
          </a:xfrm>
          <a:prstGeom prst="rect">
            <a:avLst/>
          </a:prstGeom>
        </p:spPr>
        <p:txBody>
          <a:bodyPr>
            <a:spAutoFit/>
          </a:bodyPr>
          <a:lstStyle/>
          <a:p>
            <a:pPr>
              <a:buNone/>
            </a:pPr>
            <a:r>
              <a:rPr lang="en-US" dirty="0">
                <a:latin typeface="Times New Roman" pitchFamily="18" charset="0"/>
                <a:cs typeface="Times New Roman" pitchFamily="18" charset="0"/>
              </a:rPr>
              <a:t>2c</a:t>
            </a:r>
            <a:r>
              <a:rPr lang="en-US" baseline="-25000" dirty="0">
                <a:latin typeface="Times New Roman" pitchFamily="18" charset="0"/>
                <a:cs typeface="Times New Roman" pitchFamily="18" charset="0"/>
              </a:rPr>
              <a:t>o</a:t>
            </a:r>
            <a:r>
              <a:rPr lang="en-US" dirty="0">
                <a:latin typeface="Times New Roman" pitchFamily="18" charset="0"/>
                <a:cs typeface="Times New Roman" pitchFamily="18" charset="0"/>
              </a:rPr>
              <a:t>+ 2c</a:t>
            </a:r>
            <a:r>
              <a:rPr lang="en-US" baseline="-25000" dirty="0">
                <a:latin typeface="Times New Roman" pitchFamily="18" charset="0"/>
                <a:cs typeface="Times New Roman" pitchFamily="18" charset="0"/>
              </a:rPr>
              <a:t>2</a:t>
            </a:r>
            <a:r>
              <a:rPr lang="en-US" dirty="0">
                <a:latin typeface="Times New Roman" pitchFamily="18" charset="0"/>
                <a:cs typeface="Times New Roman" pitchFamily="18" charset="0"/>
              </a:rPr>
              <a:t>+ 2c</a:t>
            </a:r>
            <a:r>
              <a:rPr lang="en-US" baseline="-25000" dirty="0">
                <a:latin typeface="Times New Roman" pitchFamily="18" charset="0"/>
                <a:cs typeface="Times New Roman" pitchFamily="18" charset="0"/>
              </a:rPr>
              <a:t>4 </a:t>
            </a:r>
            <a:r>
              <a:rPr lang="en-US" dirty="0">
                <a:latin typeface="Times New Roman" pitchFamily="18" charset="0"/>
                <a:cs typeface="Times New Roman" pitchFamily="18" charset="0"/>
              </a:rPr>
              <a:t>…… = 2</a:t>
            </a:r>
            <a:r>
              <a:rPr lang="en-US" baseline="30000" dirty="0">
                <a:latin typeface="Times New Roman" pitchFamily="18" charset="0"/>
                <a:cs typeface="Times New Roman" pitchFamily="18" charset="0"/>
              </a:rPr>
              <a:t>n</a:t>
            </a:r>
          </a:p>
        </p:txBody>
      </p:sp>
      <p:sp>
        <p:nvSpPr>
          <p:cNvPr id="21" name="Rectangle 20"/>
          <p:cNvSpPr/>
          <p:nvPr/>
        </p:nvSpPr>
        <p:spPr>
          <a:xfrm>
            <a:off x="2936119" y="4369367"/>
            <a:ext cx="4948162" cy="369332"/>
          </a:xfrm>
          <a:prstGeom prst="rect">
            <a:avLst/>
          </a:prstGeom>
        </p:spPr>
        <p:txBody>
          <a:bodyPr wrap="square">
            <a:spAutoFit/>
          </a:bodyPr>
          <a:lstStyle/>
          <a:p>
            <a:pPr>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o</a:t>
            </a:r>
            <a:r>
              <a:rPr lang="en-US" dirty="0">
                <a:latin typeface="Times New Roman" pitchFamily="18" charset="0"/>
                <a:cs typeface="Times New Roman" pitchFamily="18" charset="0"/>
              </a:rPr>
              <a:t>+ c</a:t>
            </a:r>
            <a:r>
              <a:rPr lang="en-US" baseline="-25000" dirty="0">
                <a:latin typeface="Times New Roman" pitchFamily="18" charset="0"/>
                <a:cs typeface="Times New Roman" pitchFamily="18" charset="0"/>
              </a:rPr>
              <a:t>2</a:t>
            </a:r>
            <a:r>
              <a:rPr lang="en-US" dirty="0">
                <a:latin typeface="Times New Roman" pitchFamily="18" charset="0"/>
                <a:cs typeface="Times New Roman" pitchFamily="18" charset="0"/>
              </a:rPr>
              <a:t>+ c</a:t>
            </a:r>
            <a:r>
              <a:rPr lang="en-US" baseline="-25000" dirty="0">
                <a:latin typeface="Times New Roman" pitchFamily="18" charset="0"/>
                <a:cs typeface="Times New Roman" pitchFamily="18" charset="0"/>
              </a:rPr>
              <a:t>4 </a:t>
            </a:r>
            <a:r>
              <a:rPr lang="en-US" dirty="0">
                <a:latin typeface="Times New Roman" pitchFamily="18" charset="0"/>
                <a:cs typeface="Times New Roman" pitchFamily="18" charset="0"/>
              </a:rPr>
              <a:t>…… =  2</a:t>
            </a:r>
            <a:r>
              <a:rPr lang="en-US" baseline="30000" dirty="0">
                <a:latin typeface="Times New Roman" pitchFamily="18" charset="0"/>
                <a:cs typeface="Times New Roman" pitchFamily="18" charset="0"/>
              </a:rPr>
              <a:t>n</a:t>
            </a:r>
            <a:r>
              <a:rPr lang="en-US" dirty="0">
                <a:latin typeface="Times New Roman" pitchFamily="18" charset="0"/>
                <a:cs typeface="Times New Roman" pitchFamily="18" charset="0"/>
              </a:rPr>
              <a:t>/2  =  2</a:t>
            </a:r>
            <a:r>
              <a:rPr lang="en-US" baseline="30000" dirty="0">
                <a:latin typeface="Times New Roman" pitchFamily="18" charset="0"/>
                <a:cs typeface="Times New Roman" pitchFamily="18" charset="0"/>
              </a:rPr>
              <a:t>n-1 </a:t>
            </a:r>
            <a:r>
              <a:rPr lang="en-US" dirty="0">
                <a:latin typeface="Times New Roman" pitchFamily="18" charset="0"/>
                <a:cs typeface="Times New Roman" pitchFamily="18" charset="0"/>
              </a:rPr>
              <a:t>  ……………. iv</a:t>
            </a:r>
          </a:p>
        </p:txBody>
      </p:sp>
      <p:sp>
        <p:nvSpPr>
          <p:cNvPr id="22" name="Rectangle 21"/>
          <p:cNvSpPr/>
          <p:nvPr/>
        </p:nvSpPr>
        <p:spPr>
          <a:xfrm>
            <a:off x="437996" y="4758823"/>
            <a:ext cx="4572000" cy="369332"/>
          </a:xfrm>
          <a:prstGeom prst="rect">
            <a:avLst/>
          </a:prstGeom>
        </p:spPr>
        <p:txBody>
          <a:bodyPr>
            <a:spAutoFit/>
          </a:bodyPr>
          <a:lstStyle/>
          <a:p>
            <a:pPr>
              <a:buNone/>
            </a:pPr>
            <a:r>
              <a:rPr lang="en-US" dirty="0">
                <a:latin typeface="Times New Roman" pitchFamily="18" charset="0"/>
                <a:cs typeface="Times New Roman" pitchFamily="18" charset="0"/>
              </a:rPr>
              <a:t>Again subtracting (iii)  from  (ii)  we get.</a:t>
            </a:r>
          </a:p>
        </p:txBody>
      </p:sp>
      <p:sp>
        <p:nvSpPr>
          <p:cNvPr id="23" name="Rectangle 22"/>
          <p:cNvSpPr/>
          <p:nvPr/>
        </p:nvSpPr>
        <p:spPr>
          <a:xfrm>
            <a:off x="504536" y="5128449"/>
            <a:ext cx="2764071" cy="369332"/>
          </a:xfrm>
          <a:prstGeom prst="rect">
            <a:avLst/>
          </a:prstGeom>
        </p:spPr>
        <p:txBody>
          <a:bodyPr wrap="square">
            <a:spAutoFit/>
          </a:bodyPr>
          <a:lstStyle/>
          <a:p>
            <a:r>
              <a:rPr lang="en-US" baseline="30000" dirty="0">
                <a:latin typeface="Times New Roman" pitchFamily="18" charset="0"/>
                <a:cs typeface="Times New Roman" pitchFamily="18" charset="0"/>
              </a:rPr>
              <a:t> </a:t>
            </a:r>
            <a:r>
              <a:rPr lang="en-US" dirty="0">
                <a:latin typeface="Times New Roman" pitchFamily="18" charset="0"/>
                <a:cs typeface="Times New Roman" pitchFamily="18" charset="0"/>
              </a:rPr>
              <a:t>2c</a:t>
            </a:r>
            <a:r>
              <a:rPr lang="en-US" baseline="-25000" dirty="0">
                <a:latin typeface="Times New Roman" pitchFamily="18" charset="0"/>
                <a:cs typeface="Times New Roman" pitchFamily="18" charset="0"/>
              </a:rPr>
              <a:t>1</a:t>
            </a:r>
            <a:r>
              <a:rPr lang="en-US" dirty="0">
                <a:latin typeface="Times New Roman" pitchFamily="18" charset="0"/>
                <a:cs typeface="Times New Roman" pitchFamily="18" charset="0"/>
              </a:rPr>
              <a:t>+ 2c</a:t>
            </a:r>
            <a:r>
              <a:rPr lang="en-US" baseline="-25000" dirty="0">
                <a:latin typeface="Times New Roman" pitchFamily="18" charset="0"/>
                <a:cs typeface="Times New Roman" pitchFamily="18" charset="0"/>
              </a:rPr>
              <a:t>3</a:t>
            </a:r>
            <a:r>
              <a:rPr lang="en-US" dirty="0">
                <a:latin typeface="Times New Roman" pitchFamily="18" charset="0"/>
                <a:cs typeface="Times New Roman" pitchFamily="18" charset="0"/>
              </a:rPr>
              <a:t>+ 2c</a:t>
            </a:r>
            <a:r>
              <a:rPr lang="en-US" baseline="-25000" dirty="0">
                <a:latin typeface="Times New Roman" pitchFamily="18" charset="0"/>
                <a:cs typeface="Times New Roman" pitchFamily="18" charset="0"/>
              </a:rPr>
              <a:t>5 </a:t>
            </a:r>
            <a:r>
              <a:rPr lang="en-US" dirty="0">
                <a:latin typeface="Times New Roman" pitchFamily="18" charset="0"/>
                <a:cs typeface="Times New Roman" pitchFamily="18" charset="0"/>
              </a:rPr>
              <a:t>…… =  2</a:t>
            </a:r>
            <a:r>
              <a:rPr lang="en-US" baseline="30000" dirty="0">
                <a:latin typeface="Times New Roman" pitchFamily="18" charset="0"/>
                <a:cs typeface="Times New Roman" pitchFamily="18" charset="0"/>
              </a:rPr>
              <a:t>n  </a:t>
            </a:r>
            <a:r>
              <a:rPr lang="en-US" dirty="0">
                <a:latin typeface="Times New Roman" pitchFamily="18" charset="0"/>
                <a:cs typeface="Times New Roman" pitchFamily="18" charset="0"/>
              </a:rPr>
              <a:t> </a:t>
            </a:r>
            <a:endParaRPr lang="en-US" dirty="0"/>
          </a:p>
        </p:txBody>
      </p:sp>
      <p:sp>
        <p:nvSpPr>
          <p:cNvPr id="24" name="Rectangle 23"/>
          <p:cNvSpPr/>
          <p:nvPr/>
        </p:nvSpPr>
        <p:spPr>
          <a:xfrm>
            <a:off x="2971800" y="5128155"/>
            <a:ext cx="4876800" cy="369332"/>
          </a:xfrm>
          <a:prstGeom prst="rect">
            <a:avLst/>
          </a:prstGeom>
        </p:spPr>
        <p:txBody>
          <a:bodyPr wrap="square">
            <a:spAutoFit/>
          </a:bodyPr>
          <a:lstStyle/>
          <a:p>
            <a:pPr>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dirty="0">
                <a:latin typeface="Times New Roman" pitchFamily="18" charset="0"/>
                <a:cs typeface="Times New Roman" pitchFamily="18" charset="0"/>
              </a:rPr>
              <a:t>+ c</a:t>
            </a:r>
            <a:r>
              <a:rPr lang="en-US" baseline="-25000" dirty="0">
                <a:latin typeface="Times New Roman" pitchFamily="18" charset="0"/>
                <a:cs typeface="Times New Roman" pitchFamily="18" charset="0"/>
              </a:rPr>
              <a:t>3</a:t>
            </a:r>
            <a:r>
              <a:rPr lang="en-US" dirty="0">
                <a:latin typeface="Times New Roman" pitchFamily="18" charset="0"/>
                <a:cs typeface="Times New Roman" pitchFamily="18" charset="0"/>
              </a:rPr>
              <a:t>+ c</a:t>
            </a:r>
            <a:r>
              <a:rPr lang="en-US" baseline="-25000" dirty="0">
                <a:latin typeface="Times New Roman" pitchFamily="18" charset="0"/>
                <a:cs typeface="Times New Roman" pitchFamily="18" charset="0"/>
              </a:rPr>
              <a:t>5 </a:t>
            </a:r>
            <a:r>
              <a:rPr lang="en-US" dirty="0">
                <a:latin typeface="Times New Roman" pitchFamily="18" charset="0"/>
                <a:cs typeface="Times New Roman" pitchFamily="18" charset="0"/>
              </a:rPr>
              <a:t>…… =  2</a:t>
            </a:r>
            <a:r>
              <a:rPr lang="en-US" baseline="30000" dirty="0">
                <a:latin typeface="Times New Roman" pitchFamily="18" charset="0"/>
                <a:cs typeface="Times New Roman" pitchFamily="18" charset="0"/>
              </a:rPr>
              <a:t>n</a:t>
            </a:r>
            <a:r>
              <a:rPr lang="en-US" dirty="0">
                <a:latin typeface="Times New Roman" pitchFamily="18" charset="0"/>
                <a:cs typeface="Times New Roman" pitchFamily="18" charset="0"/>
              </a:rPr>
              <a:t>/2  =  2</a:t>
            </a:r>
            <a:r>
              <a:rPr lang="en-US" baseline="30000" dirty="0">
                <a:latin typeface="Times New Roman" pitchFamily="18" charset="0"/>
                <a:cs typeface="Times New Roman" pitchFamily="18" charset="0"/>
              </a:rPr>
              <a:t>n-1 </a:t>
            </a:r>
            <a:r>
              <a:rPr lang="en-US" dirty="0">
                <a:latin typeface="Times New Roman" pitchFamily="18" charset="0"/>
                <a:cs typeface="Times New Roman" pitchFamily="18" charset="0"/>
              </a:rPr>
              <a:t>  ……………... v</a:t>
            </a:r>
          </a:p>
        </p:txBody>
      </p:sp>
      <p:sp>
        <p:nvSpPr>
          <p:cNvPr id="25" name="Rectangle 24"/>
          <p:cNvSpPr/>
          <p:nvPr/>
        </p:nvSpPr>
        <p:spPr>
          <a:xfrm>
            <a:off x="536733" y="5448544"/>
            <a:ext cx="4572000" cy="369332"/>
          </a:xfrm>
          <a:prstGeom prst="rect">
            <a:avLst/>
          </a:prstGeom>
        </p:spPr>
        <p:txBody>
          <a:bodyPr>
            <a:spAutoFit/>
          </a:bodyPr>
          <a:lstStyle/>
          <a:p>
            <a:pPr>
              <a:buNone/>
            </a:pPr>
            <a:r>
              <a:rPr lang="en-US" dirty="0">
                <a:latin typeface="Times New Roman" pitchFamily="18" charset="0"/>
                <a:cs typeface="Times New Roman" pitchFamily="18" charset="0"/>
              </a:rPr>
              <a:t>Hence from  (iv)  and  (v)</a:t>
            </a:r>
          </a:p>
        </p:txBody>
      </p:sp>
      <p:sp>
        <p:nvSpPr>
          <p:cNvPr id="26" name="Rectangle 25"/>
          <p:cNvSpPr/>
          <p:nvPr/>
        </p:nvSpPr>
        <p:spPr>
          <a:xfrm>
            <a:off x="1297451" y="5837695"/>
            <a:ext cx="4572000" cy="369332"/>
          </a:xfrm>
          <a:prstGeom prst="rect">
            <a:avLst/>
          </a:prstGeom>
        </p:spPr>
        <p:txBody>
          <a:bodyPr>
            <a:spAutoFit/>
          </a:bodyPr>
          <a:lstStyle/>
          <a:p>
            <a:pPr>
              <a:buNone/>
            </a:pPr>
            <a:r>
              <a:rPr lang="en-US" b="1" dirty="0">
                <a:latin typeface="Times New Roman" pitchFamily="18" charset="0"/>
                <a:cs typeface="Times New Roman" pitchFamily="18" charset="0"/>
              </a:rPr>
              <a:t>c </a:t>
            </a:r>
            <a:r>
              <a:rPr lang="en-US" b="1" baseline="-25000" dirty="0">
                <a:latin typeface="Times New Roman" pitchFamily="18" charset="0"/>
                <a:cs typeface="Times New Roman" pitchFamily="18" charset="0"/>
              </a:rPr>
              <a:t>o</a:t>
            </a:r>
            <a:r>
              <a:rPr lang="en-US" b="1" dirty="0">
                <a:latin typeface="Times New Roman" pitchFamily="18" charset="0"/>
                <a:cs typeface="Times New Roman" pitchFamily="18" charset="0"/>
              </a:rPr>
              <a:t>+</a:t>
            </a:r>
            <a:r>
              <a:rPr lang="en-US" b="1" baseline="30000" dirty="0">
                <a:latin typeface="Times New Roman" pitchFamily="18" charset="0"/>
                <a:cs typeface="Times New Roman" pitchFamily="18" charset="0"/>
              </a:rPr>
              <a:t> </a:t>
            </a:r>
            <a:r>
              <a:rPr lang="en-US" b="1" dirty="0" smtClean="0">
                <a:latin typeface="Times New Roman" pitchFamily="18" charset="0"/>
                <a:cs typeface="Times New Roman" pitchFamily="18" charset="0"/>
              </a:rPr>
              <a:t>c</a:t>
            </a:r>
            <a:r>
              <a:rPr lang="en-US" b="1" baseline="-25000" dirty="0" smtClean="0">
                <a:latin typeface="Times New Roman" pitchFamily="18" charset="0"/>
                <a:cs typeface="Times New Roman" pitchFamily="18" charset="0"/>
              </a:rPr>
              <a:t>2 </a:t>
            </a:r>
            <a:r>
              <a:rPr lang="en-US" b="1" dirty="0" smtClean="0">
                <a:latin typeface="Times New Roman" pitchFamily="18" charset="0"/>
                <a:cs typeface="Times New Roman" pitchFamily="18" charset="0"/>
              </a:rPr>
              <a:t>+ c</a:t>
            </a:r>
            <a:r>
              <a:rPr lang="en-US" b="1" baseline="-25000" dirty="0" smtClean="0">
                <a:latin typeface="Times New Roman" pitchFamily="18" charset="0"/>
                <a:cs typeface="Times New Roman" pitchFamily="18" charset="0"/>
              </a:rPr>
              <a:t>4 </a:t>
            </a:r>
            <a:r>
              <a:rPr lang="en-US" b="1" dirty="0" smtClean="0">
                <a:latin typeface="Times New Roman" pitchFamily="18" charset="0"/>
                <a:cs typeface="Times New Roman" pitchFamily="18" charset="0"/>
              </a:rPr>
              <a:t>+…… = c</a:t>
            </a:r>
            <a:r>
              <a:rPr lang="en-US" b="1" baseline="-25000" dirty="0" smtClean="0">
                <a:latin typeface="Times New Roman" pitchFamily="18" charset="0"/>
                <a:cs typeface="Times New Roman" pitchFamily="18" charset="0"/>
              </a:rPr>
              <a:t>1 </a:t>
            </a:r>
            <a:r>
              <a:rPr lang="en-US" b="1" dirty="0" smtClean="0">
                <a:latin typeface="Times New Roman" pitchFamily="18" charset="0"/>
                <a:cs typeface="Times New Roman" pitchFamily="18" charset="0"/>
              </a:rPr>
              <a:t>+</a:t>
            </a:r>
            <a:r>
              <a:rPr lang="en-US" b="1" baseline="30000"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c</a:t>
            </a:r>
            <a:r>
              <a:rPr lang="en-US" b="1" baseline="-25000" dirty="0" smtClean="0">
                <a:latin typeface="Times New Roman" pitchFamily="18" charset="0"/>
                <a:cs typeface="Times New Roman" pitchFamily="18" charset="0"/>
              </a:rPr>
              <a:t>3 </a:t>
            </a:r>
            <a:r>
              <a:rPr lang="en-US" b="1" dirty="0" smtClean="0">
                <a:latin typeface="Times New Roman" pitchFamily="18" charset="0"/>
                <a:cs typeface="Times New Roman" pitchFamily="18" charset="0"/>
              </a:rPr>
              <a:t>+ c</a:t>
            </a:r>
            <a:r>
              <a:rPr lang="en-US" b="1" baseline="-25000" dirty="0" smtClean="0">
                <a:latin typeface="Times New Roman" pitchFamily="18" charset="0"/>
                <a:cs typeface="Times New Roman" pitchFamily="18" charset="0"/>
              </a:rPr>
              <a:t>5 </a:t>
            </a:r>
            <a:r>
              <a:rPr lang="en-US" b="1" dirty="0" smtClean="0">
                <a:latin typeface="Times New Roman" pitchFamily="18" charset="0"/>
                <a:cs typeface="Times New Roman" pitchFamily="18" charset="0"/>
              </a:rPr>
              <a:t>+……=  2</a:t>
            </a:r>
            <a:r>
              <a:rPr lang="en-US" b="1" baseline="30000" dirty="0" smtClean="0">
                <a:latin typeface="Times New Roman" pitchFamily="18" charset="0"/>
                <a:cs typeface="Times New Roman" pitchFamily="18" charset="0"/>
              </a:rPr>
              <a:t>n-1</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1" grpId="0"/>
      <p:bldP spid="12" grpId="0"/>
      <p:bldP spid="13" grpId="0"/>
      <p:bldP spid="15" grpId="0"/>
      <p:bldP spid="16" grpId="0"/>
      <p:bldP spid="18" grpId="0"/>
      <p:bldP spid="19" grpId="0"/>
      <p:bldP spid="20" grpId="0"/>
      <p:bldP spid="21" grpId="0"/>
      <p:bldP spid="22" grpId="0"/>
      <p:bldP spid="23" grpId="0"/>
      <p:bldP spid="24" grpId="0"/>
      <p:bldP spid="25"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BBE0AD3-723D-4FD4-B28A-31F56C13C0E4}" type="datetime1">
              <a:rPr lang="en-US" smtClean="0"/>
              <a:t>7/30/2023</a:t>
            </a:fld>
            <a:endParaRPr lang="en-US"/>
          </a:p>
        </p:txBody>
      </p:sp>
      <p:sp>
        <p:nvSpPr>
          <p:cNvPr id="6" name="Footer Placeholder 5"/>
          <p:cNvSpPr>
            <a:spLocks noGrp="1"/>
          </p:cNvSpPr>
          <p:nvPr>
            <p:ph type="ftr" sz="quarter" idx="11"/>
          </p:nvPr>
        </p:nvSpPr>
        <p:spPr/>
        <p:txBody>
          <a:bodyPr/>
          <a:lstStyle/>
          <a:p>
            <a:r>
              <a:rPr lang="en-US" smtClean="0"/>
              <a:t>prepared by Jay Narayan Jha</a:t>
            </a:r>
            <a:endParaRPr lang="en-US" dirty="0"/>
          </a:p>
        </p:txBody>
      </p:sp>
      <p:sp>
        <p:nvSpPr>
          <p:cNvPr id="5" name="Slide Number Placeholder 4"/>
          <p:cNvSpPr>
            <a:spLocks noGrp="1"/>
          </p:cNvSpPr>
          <p:nvPr>
            <p:ph type="sldNum" sz="quarter" idx="12"/>
          </p:nvPr>
        </p:nvSpPr>
        <p:spPr/>
        <p:txBody>
          <a:bodyPr/>
          <a:lstStyle/>
          <a:p>
            <a:fld id="{3C8D7F02-DCD7-4EB4-81DD-47A339250009}" type="slidenum">
              <a:rPr lang="en-US" smtClean="0"/>
              <a:pPr/>
              <a:t>27</a:t>
            </a:fld>
            <a:endParaRPr lang="en-US"/>
          </a:p>
        </p:txBody>
      </p:sp>
      <p:sp>
        <p:nvSpPr>
          <p:cNvPr id="2" name="Rectangle 1"/>
          <p:cNvSpPr/>
          <p:nvPr/>
        </p:nvSpPr>
        <p:spPr>
          <a:xfrm>
            <a:off x="493690" y="304800"/>
            <a:ext cx="2727029" cy="369332"/>
          </a:xfrm>
          <a:prstGeom prst="rect">
            <a:avLst/>
          </a:prstGeom>
        </p:spPr>
        <p:txBody>
          <a:bodyPr wrap="none">
            <a:spAutoFit/>
          </a:bodyPr>
          <a:lstStyle/>
          <a:p>
            <a:pPr>
              <a:buNone/>
            </a:pPr>
            <a:r>
              <a:rPr lang="en-US" sz="1600" dirty="0">
                <a:latin typeface="Times New Roman" pitchFamily="18" charset="0"/>
                <a:cs typeface="Times New Roman" pitchFamily="18" charset="0"/>
              </a:rPr>
              <a:t>3.</a:t>
            </a:r>
            <a:r>
              <a:rPr lang="en-US" dirty="0">
                <a:latin typeface="Times New Roman" pitchFamily="18" charset="0"/>
                <a:cs typeface="Times New Roman" pitchFamily="18" charset="0"/>
              </a:rPr>
              <a:t> </a:t>
            </a:r>
            <a:r>
              <a:rPr lang="en-US" b="1" dirty="0" smtClean="0">
                <a:latin typeface="Times New Roman" pitchFamily="18" charset="0"/>
                <a:cs typeface="Times New Roman" pitchFamily="18" charset="0"/>
              </a:rPr>
              <a:t>c</a:t>
            </a:r>
            <a:r>
              <a:rPr lang="en-US" b="1" baseline="-25000" dirty="0" smtClean="0">
                <a:latin typeface="Times New Roman" pitchFamily="18" charset="0"/>
                <a:cs typeface="Times New Roman" pitchFamily="18" charset="0"/>
              </a:rPr>
              <a:t>1 </a:t>
            </a:r>
            <a:r>
              <a:rPr lang="en-US" b="1" dirty="0" smtClean="0">
                <a:latin typeface="Times New Roman" pitchFamily="18" charset="0"/>
                <a:cs typeface="Times New Roman" pitchFamily="18" charset="0"/>
              </a:rPr>
              <a:t>+ c</a:t>
            </a:r>
            <a:r>
              <a:rPr lang="en-US" b="1" baseline="-25000" dirty="0" smtClean="0">
                <a:latin typeface="Times New Roman" pitchFamily="18" charset="0"/>
                <a:cs typeface="Times New Roman" pitchFamily="18" charset="0"/>
              </a:rPr>
              <a:t>2 </a:t>
            </a:r>
            <a:r>
              <a:rPr lang="en-US" b="1" dirty="0" smtClean="0">
                <a:latin typeface="Times New Roman" pitchFamily="18" charset="0"/>
                <a:cs typeface="Times New Roman" pitchFamily="18" charset="0"/>
              </a:rPr>
              <a:t>+…… +  </a:t>
            </a:r>
            <a:r>
              <a:rPr lang="en-US" b="1" dirty="0" err="1">
                <a:latin typeface="Times New Roman" pitchFamily="18" charset="0"/>
                <a:cs typeface="Times New Roman" pitchFamily="18" charset="0"/>
              </a:rPr>
              <a:t>c</a:t>
            </a:r>
            <a:r>
              <a:rPr lang="en-US" b="1" baseline="-25000" dirty="0" err="1">
                <a:latin typeface="Times New Roman" pitchFamily="18" charset="0"/>
                <a:cs typeface="Times New Roman" pitchFamily="18" charset="0"/>
              </a:rPr>
              <a:t>n</a:t>
            </a:r>
            <a:r>
              <a:rPr lang="en-US" b="1" dirty="0">
                <a:latin typeface="Times New Roman" pitchFamily="18" charset="0"/>
                <a:cs typeface="Times New Roman" pitchFamily="18" charset="0"/>
              </a:rPr>
              <a:t>= 2</a:t>
            </a:r>
            <a:r>
              <a:rPr lang="en-US" b="1" baseline="30000" dirty="0">
                <a:latin typeface="Times New Roman" pitchFamily="18" charset="0"/>
                <a:cs typeface="Times New Roman" pitchFamily="18" charset="0"/>
              </a:rPr>
              <a:t>n </a:t>
            </a:r>
            <a:r>
              <a:rPr lang="en-US" b="1" dirty="0">
                <a:latin typeface="Times New Roman" pitchFamily="18" charset="0"/>
                <a:cs typeface="Times New Roman" pitchFamily="18" charset="0"/>
              </a:rPr>
              <a:t>-1</a:t>
            </a:r>
          </a:p>
        </p:txBody>
      </p:sp>
      <p:sp>
        <p:nvSpPr>
          <p:cNvPr id="11" name="Rectangle 10"/>
          <p:cNvSpPr/>
          <p:nvPr/>
        </p:nvSpPr>
        <p:spPr>
          <a:xfrm>
            <a:off x="434885" y="735821"/>
            <a:ext cx="1089115" cy="369332"/>
          </a:xfrm>
          <a:prstGeom prst="rect">
            <a:avLst/>
          </a:prstGeom>
        </p:spPr>
        <p:txBody>
          <a:bodyPr wrap="square">
            <a:spAutoFit/>
          </a:bodyPr>
          <a:lstStyle/>
          <a:p>
            <a:r>
              <a:rPr lang="en-US" dirty="0">
                <a:latin typeface="Times New Roman" pitchFamily="18" charset="0"/>
                <a:cs typeface="Times New Roman" pitchFamily="18" charset="0"/>
              </a:rPr>
              <a:t> </a:t>
            </a:r>
            <a:r>
              <a:rPr lang="en-US" u="sng" dirty="0">
                <a:latin typeface="Times New Roman" pitchFamily="18" charset="0"/>
                <a:cs typeface="Times New Roman" pitchFamily="18" charset="0"/>
              </a:rPr>
              <a:t>proof:</a:t>
            </a:r>
            <a:endParaRPr lang="en-US" dirty="0"/>
          </a:p>
        </p:txBody>
      </p:sp>
      <p:sp>
        <p:nvSpPr>
          <p:cNvPr id="12" name="Rectangle 11"/>
          <p:cNvSpPr/>
          <p:nvPr/>
        </p:nvSpPr>
        <p:spPr>
          <a:xfrm>
            <a:off x="1371600" y="834246"/>
            <a:ext cx="1428596" cy="369332"/>
          </a:xfrm>
          <a:prstGeom prst="rect">
            <a:avLst/>
          </a:prstGeom>
        </p:spPr>
        <p:txBody>
          <a:bodyPr wrap="none">
            <a:spAutoFit/>
          </a:bodyPr>
          <a:lstStyle/>
          <a:p>
            <a:pPr>
              <a:buNone/>
            </a:pPr>
            <a:r>
              <a:rPr lang="en-US" dirty="0">
                <a:latin typeface="Times New Roman" pitchFamily="18" charset="0"/>
                <a:cs typeface="Times New Roman" pitchFamily="18" charset="0"/>
              </a:rPr>
              <a:t>we know that</a:t>
            </a:r>
          </a:p>
        </p:txBody>
      </p:sp>
      <p:sp>
        <p:nvSpPr>
          <p:cNvPr id="13" name="Rectangle 12"/>
          <p:cNvSpPr/>
          <p:nvPr/>
        </p:nvSpPr>
        <p:spPr>
          <a:xfrm>
            <a:off x="850580" y="1206916"/>
            <a:ext cx="3480440" cy="400110"/>
          </a:xfrm>
          <a:prstGeom prst="rect">
            <a:avLst/>
          </a:prstGeom>
        </p:spPr>
        <p:txBody>
          <a:bodyPr wrap="none">
            <a:spAutoFit/>
          </a:bodyPr>
          <a:lstStyle/>
          <a:p>
            <a:pPr>
              <a:buNone/>
            </a:pPr>
            <a:r>
              <a:rPr lang="en-US" dirty="0">
                <a:latin typeface="Times New Roman" pitchFamily="18" charset="0"/>
                <a:cs typeface="Times New Roman" pitchFamily="18" charset="0"/>
              </a:rPr>
              <a:t>(1+x)</a:t>
            </a:r>
            <a:r>
              <a:rPr lang="en-US" sz="2000" baseline="30000" dirty="0">
                <a:latin typeface="Times New Roman" pitchFamily="18" charset="0"/>
                <a:cs typeface="Times New Roman" pitchFamily="18" charset="0"/>
              </a:rPr>
              <a:t>n </a:t>
            </a:r>
            <a:r>
              <a:rPr lang="en-US" sz="2000" dirty="0">
                <a:latin typeface="Times New Roman" pitchFamily="18" charset="0"/>
                <a:cs typeface="Times New Roman" pitchFamily="18" charset="0"/>
              </a:rPr>
              <a:t>= c</a:t>
            </a:r>
            <a:r>
              <a:rPr lang="en-US" sz="2000" baseline="-25000" dirty="0">
                <a:latin typeface="Times New Roman" pitchFamily="18" charset="0"/>
                <a:cs typeface="Times New Roman" pitchFamily="18" charset="0"/>
              </a:rPr>
              <a:t>o</a:t>
            </a:r>
            <a:r>
              <a:rPr lang="en-US" sz="2000" dirty="0">
                <a:latin typeface="Times New Roman" pitchFamily="18" charset="0"/>
                <a:cs typeface="Times New Roman" pitchFamily="18" charset="0"/>
              </a:rPr>
              <a:t>+</a:t>
            </a:r>
            <a:r>
              <a:rPr lang="en-US" baseline="30000" dirty="0">
                <a:latin typeface="Times New Roman" pitchFamily="18" charset="0"/>
                <a:cs typeface="Times New Roman" pitchFamily="18" charset="0"/>
              </a:rPr>
              <a:t> </a:t>
            </a:r>
            <a:r>
              <a:rPr lang="en-US" dirty="0">
                <a:latin typeface="Times New Roman" pitchFamily="18" charset="0"/>
                <a:cs typeface="Times New Roman" pitchFamily="18" charset="0"/>
              </a:rPr>
              <a:t>c</a:t>
            </a:r>
            <a:r>
              <a:rPr lang="en-US" baseline="-25000" dirty="0">
                <a:latin typeface="Times New Roman" pitchFamily="18" charset="0"/>
                <a:cs typeface="Times New Roman" pitchFamily="18" charset="0"/>
              </a:rPr>
              <a:t>1</a:t>
            </a:r>
            <a:r>
              <a:rPr lang="en-US" dirty="0">
                <a:latin typeface="Times New Roman" pitchFamily="18" charset="0"/>
                <a:cs typeface="Times New Roman" pitchFamily="18" charset="0"/>
              </a:rPr>
              <a:t>.x+ c</a:t>
            </a:r>
            <a:r>
              <a:rPr lang="en-US" baseline="-25000" dirty="0">
                <a:latin typeface="Times New Roman" pitchFamily="18" charset="0"/>
                <a:cs typeface="Times New Roman" pitchFamily="18" charset="0"/>
              </a:rPr>
              <a:t>2</a:t>
            </a:r>
            <a:r>
              <a:rPr lang="en-US" dirty="0">
                <a:latin typeface="Times New Roman" pitchFamily="18" charset="0"/>
                <a:cs typeface="Times New Roman" pitchFamily="18" charset="0"/>
              </a:rPr>
              <a:t>.x</a:t>
            </a:r>
            <a:r>
              <a:rPr lang="en-US" baseline="30000" dirty="0">
                <a:latin typeface="Times New Roman" pitchFamily="18" charset="0"/>
                <a:cs typeface="Times New Roman" pitchFamily="18" charset="0"/>
              </a:rPr>
              <a:t>2</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n</a:t>
            </a:r>
            <a:r>
              <a:rPr lang="en-US" dirty="0" err="1">
                <a:latin typeface="Times New Roman" pitchFamily="18" charset="0"/>
                <a:cs typeface="Times New Roman" pitchFamily="18" charset="0"/>
              </a:rPr>
              <a:t>.x</a:t>
            </a:r>
            <a:r>
              <a:rPr lang="en-US" baseline="30000" dirty="0" err="1">
                <a:latin typeface="Times New Roman" pitchFamily="18" charset="0"/>
                <a:cs typeface="Times New Roman" pitchFamily="18" charset="0"/>
              </a:rPr>
              <a:t>n</a:t>
            </a:r>
            <a:endParaRPr lang="en-US" baseline="30000" dirty="0">
              <a:latin typeface="Times New Roman" pitchFamily="18" charset="0"/>
              <a:cs typeface="Times New Roman" pitchFamily="18" charset="0"/>
            </a:endParaRPr>
          </a:p>
        </p:txBody>
      </p:sp>
      <p:sp>
        <p:nvSpPr>
          <p:cNvPr id="14" name="Rectangle 13"/>
          <p:cNvSpPr/>
          <p:nvPr/>
        </p:nvSpPr>
        <p:spPr>
          <a:xfrm>
            <a:off x="850580" y="1637937"/>
            <a:ext cx="3315331" cy="369332"/>
          </a:xfrm>
          <a:prstGeom prst="rect">
            <a:avLst/>
          </a:prstGeom>
        </p:spPr>
        <p:txBody>
          <a:bodyPr wrap="none">
            <a:spAutoFit/>
          </a:bodyPr>
          <a:lstStyle/>
          <a:p>
            <a:pPr>
              <a:buNone/>
            </a:pPr>
            <a:r>
              <a:rPr lang="en-US" dirty="0">
                <a:latin typeface="Times New Roman" pitchFamily="18" charset="0"/>
                <a:cs typeface="Times New Roman" pitchFamily="18" charset="0"/>
              </a:rPr>
              <a:t>putting x = 1 on both sides we get</a:t>
            </a:r>
          </a:p>
        </p:txBody>
      </p:sp>
      <p:sp>
        <p:nvSpPr>
          <p:cNvPr id="15" name="Rectangle 14"/>
          <p:cNvSpPr/>
          <p:nvPr/>
        </p:nvSpPr>
        <p:spPr>
          <a:xfrm>
            <a:off x="847360" y="2102223"/>
            <a:ext cx="2807179" cy="400110"/>
          </a:xfrm>
          <a:prstGeom prst="rect">
            <a:avLst/>
          </a:prstGeom>
        </p:spPr>
        <p:txBody>
          <a:bodyPr wrap="none">
            <a:spAutoFit/>
          </a:bodyPr>
          <a:lstStyle/>
          <a:p>
            <a:pPr>
              <a:buNone/>
            </a:pPr>
            <a:r>
              <a:rPr lang="en-US" dirty="0">
                <a:latin typeface="Times New Roman" pitchFamily="18" charset="0"/>
                <a:cs typeface="Times New Roman" pitchFamily="18" charset="0"/>
              </a:rPr>
              <a:t>(1+1)</a:t>
            </a:r>
            <a:r>
              <a:rPr lang="en-US" sz="2000" baseline="30000" dirty="0">
                <a:latin typeface="Times New Roman" pitchFamily="18" charset="0"/>
                <a:cs typeface="Times New Roman" pitchFamily="18" charset="0"/>
              </a:rPr>
              <a:t>n </a:t>
            </a:r>
            <a:r>
              <a:rPr lang="en-US" sz="2000" dirty="0">
                <a:latin typeface="Times New Roman" pitchFamily="18" charset="0"/>
                <a:cs typeface="Times New Roman" pitchFamily="18" charset="0"/>
              </a:rPr>
              <a:t>= c</a:t>
            </a:r>
            <a:r>
              <a:rPr lang="en-US" sz="2000" baseline="-25000" dirty="0">
                <a:latin typeface="Times New Roman" pitchFamily="18" charset="0"/>
                <a:cs typeface="Times New Roman" pitchFamily="18" charset="0"/>
              </a:rPr>
              <a:t>o</a:t>
            </a:r>
            <a:r>
              <a:rPr lang="en-US" sz="2000" dirty="0">
                <a:latin typeface="Times New Roman" pitchFamily="18" charset="0"/>
                <a:cs typeface="Times New Roman" pitchFamily="18" charset="0"/>
              </a:rPr>
              <a:t>+</a:t>
            </a:r>
            <a:r>
              <a:rPr lang="en-US" baseline="30000" dirty="0">
                <a:latin typeface="Times New Roman" pitchFamily="18" charset="0"/>
                <a:cs typeface="Times New Roman" pitchFamily="18" charset="0"/>
              </a:rPr>
              <a:t> </a:t>
            </a:r>
            <a:r>
              <a:rPr lang="en-US" dirty="0">
                <a:latin typeface="Times New Roman" pitchFamily="18" charset="0"/>
                <a:cs typeface="Times New Roman" pitchFamily="18" charset="0"/>
              </a:rPr>
              <a:t>c</a:t>
            </a:r>
            <a:r>
              <a:rPr lang="en-US" baseline="-25000" dirty="0">
                <a:latin typeface="Times New Roman" pitchFamily="18" charset="0"/>
                <a:cs typeface="Times New Roman" pitchFamily="18" charset="0"/>
              </a:rPr>
              <a:t>1</a:t>
            </a:r>
            <a:r>
              <a:rPr lang="en-US" dirty="0">
                <a:latin typeface="Times New Roman" pitchFamily="18" charset="0"/>
                <a:cs typeface="Times New Roman" pitchFamily="18" charset="0"/>
              </a:rPr>
              <a:t>+ c</a:t>
            </a:r>
            <a:r>
              <a:rPr lang="en-US" baseline="-25000" dirty="0">
                <a:latin typeface="Times New Roman" pitchFamily="18" charset="0"/>
                <a:cs typeface="Times New Roman" pitchFamily="18" charset="0"/>
              </a:rPr>
              <a:t>2</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n</a:t>
            </a:r>
            <a:endParaRPr lang="en-US" baseline="-25000" dirty="0">
              <a:latin typeface="Times New Roman" pitchFamily="18" charset="0"/>
              <a:cs typeface="Times New Roman" pitchFamily="18" charset="0"/>
            </a:endParaRPr>
          </a:p>
        </p:txBody>
      </p:sp>
      <p:sp>
        <p:nvSpPr>
          <p:cNvPr id="16" name="Rectangle 15"/>
          <p:cNvSpPr/>
          <p:nvPr/>
        </p:nvSpPr>
        <p:spPr>
          <a:xfrm>
            <a:off x="634160" y="2578955"/>
            <a:ext cx="3020379" cy="400110"/>
          </a:xfrm>
          <a:prstGeom prst="rect">
            <a:avLst/>
          </a:prstGeom>
        </p:spPr>
        <p:txBody>
          <a:bodyPr wrap="none">
            <a:spAutoFit/>
          </a:bodyPr>
          <a:lstStyle/>
          <a:p>
            <a:r>
              <a:rPr lang="en-US" sz="2000" dirty="0">
                <a:latin typeface="Times New Roman" pitchFamily="18" charset="0"/>
                <a:cs typeface="Times New Roman" pitchFamily="18" charset="0"/>
              </a:rPr>
              <a:t> ⇒ c</a:t>
            </a:r>
            <a:r>
              <a:rPr lang="en-US" sz="2000" baseline="-25000" dirty="0">
                <a:latin typeface="Times New Roman" pitchFamily="18" charset="0"/>
                <a:cs typeface="Times New Roman" pitchFamily="18" charset="0"/>
              </a:rPr>
              <a:t>o</a:t>
            </a:r>
            <a:r>
              <a:rPr lang="en-US" sz="2000" dirty="0">
                <a:latin typeface="Times New Roman" pitchFamily="18" charset="0"/>
                <a:cs typeface="Times New Roman" pitchFamily="18" charset="0"/>
              </a:rPr>
              <a:t>+</a:t>
            </a:r>
            <a:r>
              <a:rPr lang="en-US" baseline="30000" dirty="0">
                <a:latin typeface="Times New Roman" pitchFamily="18" charset="0"/>
                <a:cs typeface="Times New Roman" pitchFamily="18" charset="0"/>
              </a:rPr>
              <a:t> </a:t>
            </a:r>
            <a:r>
              <a:rPr lang="en-US" dirty="0">
                <a:latin typeface="Times New Roman" pitchFamily="18" charset="0"/>
                <a:cs typeface="Times New Roman" pitchFamily="18" charset="0"/>
              </a:rPr>
              <a:t>c</a:t>
            </a:r>
            <a:r>
              <a:rPr lang="en-US" baseline="-25000" dirty="0">
                <a:latin typeface="Times New Roman" pitchFamily="18" charset="0"/>
                <a:cs typeface="Times New Roman" pitchFamily="18" charset="0"/>
              </a:rPr>
              <a:t>1</a:t>
            </a:r>
            <a:r>
              <a:rPr lang="en-US" dirty="0">
                <a:latin typeface="Times New Roman" pitchFamily="18" charset="0"/>
                <a:cs typeface="Times New Roman" pitchFamily="18" charset="0"/>
              </a:rPr>
              <a:t>+ c</a:t>
            </a:r>
            <a:r>
              <a:rPr lang="en-US" baseline="-25000" dirty="0">
                <a:latin typeface="Times New Roman" pitchFamily="18" charset="0"/>
                <a:cs typeface="Times New Roman" pitchFamily="18" charset="0"/>
              </a:rPr>
              <a:t>2</a:t>
            </a:r>
            <a:r>
              <a:rPr lang="en-US" dirty="0">
                <a:latin typeface="Times New Roman" pitchFamily="18" charset="0"/>
                <a:cs typeface="Times New Roman" pitchFamily="18" charset="0"/>
              </a:rPr>
              <a:t>+ c</a:t>
            </a:r>
            <a:r>
              <a:rPr lang="en-US" baseline="-25000" dirty="0">
                <a:latin typeface="Times New Roman" pitchFamily="18" charset="0"/>
                <a:cs typeface="Times New Roman" pitchFamily="18" charset="0"/>
              </a:rPr>
              <a:t>3 </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n</a:t>
            </a:r>
            <a:r>
              <a:rPr lang="en-US" dirty="0">
                <a:latin typeface="Times New Roman" pitchFamily="18" charset="0"/>
                <a:cs typeface="Times New Roman" pitchFamily="18" charset="0"/>
              </a:rPr>
              <a:t> = 2</a:t>
            </a:r>
            <a:r>
              <a:rPr lang="en-US" baseline="30000" dirty="0">
                <a:latin typeface="Times New Roman" pitchFamily="18" charset="0"/>
                <a:cs typeface="Times New Roman" pitchFamily="18" charset="0"/>
              </a:rPr>
              <a:t>n</a:t>
            </a:r>
            <a:endParaRPr lang="en-US" dirty="0"/>
          </a:p>
        </p:txBody>
      </p:sp>
      <p:sp>
        <p:nvSpPr>
          <p:cNvPr id="17" name="Rectangle 16"/>
          <p:cNvSpPr/>
          <p:nvPr/>
        </p:nvSpPr>
        <p:spPr>
          <a:xfrm>
            <a:off x="695074" y="3049495"/>
            <a:ext cx="2959465" cy="400110"/>
          </a:xfrm>
          <a:prstGeom prst="rect">
            <a:avLst/>
          </a:prstGeom>
        </p:spPr>
        <p:txBody>
          <a:bodyPr wrap="none">
            <a:spAutoFit/>
          </a:bodyPr>
          <a:lstStyle/>
          <a:p>
            <a:pPr>
              <a:buNone/>
            </a:pPr>
            <a:r>
              <a:rPr lang="en-US" dirty="0">
                <a:latin typeface="Times New Roman" pitchFamily="18" charset="0"/>
                <a:cs typeface="Times New Roman" pitchFamily="18" charset="0"/>
              </a:rPr>
              <a:t>⇒   1</a:t>
            </a:r>
            <a:r>
              <a:rPr lang="en-US" sz="2000" dirty="0">
                <a:latin typeface="Times New Roman" pitchFamily="18" charset="0"/>
                <a:cs typeface="Times New Roman" pitchFamily="18" charset="0"/>
              </a:rPr>
              <a:t>+</a:t>
            </a:r>
            <a:r>
              <a:rPr lang="en-US" baseline="30000" dirty="0">
                <a:latin typeface="Times New Roman" pitchFamily="18" charset="0"/>
                <a:cs typeface="Times New Roman" pitchFamily="18" charset="0"/>
              </a:rPr>
              <a:t> </a:t>
            </a:r>
            <a:r>
              <a:rPr lang="en-US" dirty="0">
                <a:latin typeface="Times New Roman" pitchFamily="18" charset="0"/>
                <a:cs typeface="Times New Roman" pitchFamily="18" charset="0"/>
              </a:rPr>
              <a:t>c</a:t>
            </a:r>
            <a:r>
              <a:rPr lang="en-US" baseline="-25000" dirty="0">
                <a:latin typeface="Times New Roman" pitchFamily="18" charset="0"/>
                <a:cs typeface="Times New Roman" pitchFamily="18" charset="0"/>
              </a:rPr>
              <a:t>1</a:t>
            </a:r>
            <a:r>
              <a:rPr lang="en-US" dirty="0">
                <a:latin typeface="Times New Roman" pitchFamily="18" charset="0"/>
                <a:cs typeface="Times New Roman" pitchFamily="18" charset="0"/>
              </a:rPr>
              <a:t>+ c</a:t>
            </a:r>
            <a:r>
              <a:rPr lang="en-US" baseline="-25000" dirty="0">
                <a:latin typeface="Times New Roman" pitchFamily="18" charset="0"/>
                <a:cs typeface="Times New Roman" pitchFamily="18" charset="0"/>
              </a:rPr>
              <a:t>2</a:t>
            </a:r>
            <a:r>
              <a:rPr lang="en-US" dirty="0">
                <a:latin typeface="Times New Roman" pitchFamily="18" charset="0"/>
                <a:cs typeface="Times New Roman" pitchFamily="18" charset="0"/>
              </a:rPr>
              <a:t>+ c</a:t>
            </a:r>
            <a:r>
              <a:rPr lang="en-US" baseline="-25000" dirty="0">
                <a:latin typeface="Times New Roman" pitchFamily="18" charset="0"/>
                <a:cs typeface="Times New Roman" pitchFamily="18" charset="0"/>
              </a:rPr>
              <a:t>3 </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n</a:t>
            </a:r>
            <a:r>
              <a:rPr lang="en-US" dirty="0">
                <a:latin typeface="Times New Roman" pitchFamily="18" charset="0"/>
                <a:cs typeface="Times New Roman" pitchFamily="18" charset="0"/>
              </a:rPr>
              <a:t> = 2</a:t>
            </a:r>
            <a:r>
              <a:rPr lang="en-US" baseline="30000" dirty="0">
                <a:latin typeface="Times New Roman" pitchFamily="18" charset="0"/>
                <a:cs typeface="Times New Roman" pitchFamily="18" charset="0"/>
              </a:rPr>
              <a:t>n</a:t>
            </a:r>
          </a:p>
        </p:txBody>
      </p:sp>
      <p:sp>
        <p:nvSpPr>
          <p:cNvPr id="18" name="Rectangle 17"/>
          <p:cNvSpPr/>
          <p:nvPr/>
        </p:nvSpPr>
        <p:spPr>
          <a:xfrm>
            <a:off x="847360" y="3487354"/>
            <a:ext cx="2579552" cy="369332"/>
          </a:xfrm>
          <a:prstGeom prst="rect">
            <a:avLst/>
          </a:prstGeom>
        </p:spPr>
        <p:txBody>
          <a:bodyPr wrap="none">
            <a:spAutoFit/>
          </a:bodyPr>
          <a:lstStyle/>
          <a:p>
            <a:r>
              <a:rPr lang="en-US" baseline="30000" dirty="0">
                <a:latin typeface="Times New Roman" pitchFamily="18" charset="0"/>
                <a:cs typeface="Times New Roman" pitchFamily="18" charset="0"/>
              </a:rPr>
              <a:t> </a:t>
            </a:r>
            <a:r>
              <a:rPr lang="en-US" b="1" dirty="0">
                <a:latin typeface="Times New Roman" pitchFamily="18" charset="0"/>
                <a:cs typeface="Times New Roman" pitchFamily="18" charset="0"/>
              </a:rPr>
              <a:t>c</a:t>
            </a:r>
            <a:r>
              <a:rPr lang="en-US" b="1" baseline="-25000" dirty="0">
                <a:latin typeface="Times New Roman" pitchFamily="18" charset="0"/>
                <a:cs typeface="Times New Roman" pitchFamily="18" charset="0"/>
              </a:rPr>
              <a:t>1</a:t>
            </a:r>
            <a:r>
              <a:rPr lang="en-US" b="1" dirty="0">
                <a:latin typeface="Times New Roman" pitchFamily="18" charset="0"/>
                <a:cs typeface="Times New Roman" pitchFamily="18" charset="0"/>
              </a:rPr>
              <a:t>+ c</a:t>
            </a:r>
            <a:r>
              <a:rPr lang="en-US" b="1" baseline="-25000" dirty="0">
                <a:latin typeface="Times New Roman" pitchFamily="18" charset="0"/>
                <a:cs typeface="Times New Roman" pitchFamily="18" charset="0"/>
              </a:rPr>
              <a:t>2</a:t>
            </a:r>
            <a:r>
              <a:rPr lang="en-US" b="1" dirty="0">
                <a:latin typeface="Times New Roman" pitchFamily="18" charset="0"/>
                <a:cs typeface="Times New Roman" pitchFamily="18" charset="0"/>
              </a:rPr>
              <a:t>+ c</a:t>
            </a:r>
            <a:r>
              <a:rPr lang="en-US" b="1" baseline="-25000" dirty="0">
                <a:latin typeface="Times New Roman" pitchFamily="18" charset="0"/>
                <a:cs typeface="Times New Roman" pitchFamily="18" charset="0"/>
              </a:rPr>
              <a:t>3 </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a:t>
            </a:r>
            <a:r>
              <a:rPr lang="en-US" b="1" baseline="-25000" dirty="0" err="1">
                <a:latin typeface="Times New Roman" pitchFamily="18" charset="0"/>
                <a:cs typeface="Times New Roman" pitchFamily="18" charset="0"/>
              </a:rPr>
              <a:t>n</a:t>
            </a:r>
            <a:r>
              <a:rPr lang="en-US" b="1" dirty="0">
                <a:latin typeface="Times New Roman" pitchFamily="18" charset="0"/>
                <a:cs typeface="Times New Roman" pitchFamily="18" charset="0"/>
              </a:rPr>
              <a:t> = 2</a:t>
            </a:r>
            <a:r>
              <a:rPr lang="en-US" b="1" baseline="30000" dirty="0">
                <a:latin typeface="Times New Roman" pitchFamily="18" charset="0"/>
                <a:cs typeface="Times New Roman" pitchFamily="18" charset="0"/>
              </a:rPr>
              <a:t>n </a:t>
            </a:r>
            <a:r>
              <a:rPr lang="en-US" b="1" dirty="0">
                <a:latin typeface="Times New Roman" pitchFamily="18" charset="0"/>
                <a:cs typeface="Times New Roman" pitchFamily="18" charset="0"/>
              </a:rPr>
              <a:t>-1</a:t>
            </a:r>
            <a:endParaRPr lang="en-US" dirty="0"/>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p:bldP spid="14" grpId="0"/>
      <p:bldP spid="15" grpId="0"/>
      <p:bldP spid="16" grpId="0"/>
      <p:bldP spid="17"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7F1D9F7-A909-4FC9-8E3E-313720ECAEAD}" type="datetime1">
              <a:rPr lang="en-US" smtClean="0"/>
              <a:t>7/30/2023</a:t>
            </a:fld>
            <a:endParaRPr lang="en-US"/>
          </a:p>
        </p:txBody>
      </p:sp>
      <p:sp>
        <p:nvSpPr>
          <p:cNvPr id="6" name="Footer Placeholder 5"/>
          <p:cNvSpPr>
            <a:spLocks noGrp="1"/>
          </p:cNvSpPr>
          <p:nvPr>
            <p:ph type="ftr" sz="quarter" idx="11"/>
          </p:nvPr>
        </p:nvSpPr>
        <p:spPr/>
        <p:txBody>
          <a:bodyPr/>
          <a:lstStyle/>
          <a:p>
            <a:r>
              <a:rPr lang="en-US" smtClean="0"/>
              <a:t>prepared by Jay Narayan Jha</a:t>
            </a:r>
            <a:endParaRPr lang="en-US" dirty="0"/>
          </a:p>
        </p:txBody>
      </p:sp>
      <p:sp>
        <p:nvSpPr>
          <p:cNvPr id="5" name="Slide Number Placeholder 4"/>
          <p:cNvSpPr>
            <a:spLocks noGrp="1"/>
          </p:cNvSpPr>
          <p:nvPr>
            <p:ph type="sldNum" sz="quarter" idx="12"/>
          </p:nvPr>
        </p:nvSpPr>
        <p:spPr/>
        <p:txBody>
          <a:bodyPr/>
          <a:lstStyle/>
          <a:p>
            <a:fld id="{3C8D7F02-DCD7-4EB4-81DD-47A339250009}" type="slidenum">
              <a:rPr lang="en-US" smtClean="0"/>
              <a:pPr/>
              <a:t>28</a:t>
            </a:fld>
            <a:endParaRPr lang="en-US"/>
          </a:p>
        </p:txBody>
      </p:sp>
      <p:sp>
        <p:nvSpPr>
          <p:cNvPr id="8" name="Rectangle 7"/>
          <p:cNvSpPr/>
          <p:nvPr/>
        </p:nvSpPr>
        <p:spPr>
          <a:xfrm>
            <a:off x="355087" y="304800"/>
            <a:ext cx="1930913" cy="369332"/>
          </a:xfrm>
          <a:prstGeom prst="rect">
            <a:avLst/>
          </a:prstGeom>
        </p:spPr>
        <p:txBody>
          <a:bodyPr wrap="none">
            <a:spAutoFit/>
          </a:bodyPr>
          <a:lstStyle/>
          <a:p>
            <a:pPr>
              <a:buNone/>
            </a:pPr>
            <a:r>
              <a:rPr lang="en-US" b="1" dirty="0">
                <a:latin typeface="Times New Roman" pitchFamily="18" charset="0"/>
                <a:cs typeface="Times New Roman" pitchFamily="18" charset="0"/>
              </a:rPr>
              <a:t>Pascal’s Triangle:</a:t>
            </a:r>
          </a:p>
        </p:txBody>
      </p:sp>
      <p:sp>
        <p:nvSpPr>
          <p:cNvPr id="9" name="Rectangle 8"/>
          <p:cNvSpPr/>
          <p:nvPr/>
        </p:nvSpPr>
        <p:spPr>
          <a:xfrm>
            <a:off x="528034" y="626854"/>
            <a:ext cx="8234966" cy="646331"/>
          </a:xfrm>
          <a:prstGeom prst="rect">
            <a:avLst/>
          </a:prstGeom>
        </p:spPr>
        <p:txBody>
          <a:bodyPr wrap="square">
            <a:spAutoFit/>
          </a:bodyPr>
          <a:lstStyle/>
          <a:p>
            <a:pPr>
              <a:buNone/>
            </a:pPr>
            <a:r>
              <a:rPr lang="en-US" dirty="0">
                <a:latin typeface="Times New Roman" pitchFamily="18" charset="0"/>
                <a:cs typeface="Times New Roman" pitchFamily="18" charset="0"/>
              </a:rPr>
              <a:t>The coefficient of the successive powers of (</a:t>
            </a:r>
            <a:r>
              <a:rPr lang="en-US" dirty="0" err="1">
                <a:latin typeface="Times New Roman" pitchFamily="18" charset="0"/>
                <a:cs typeface="Times New Roman" pitchFamily="18" charset="0"/>
              </a:rPr>
              <a:t>a+b</a:t>
            </a:r>
            <a:r>
              <a:rPr lang="en-US" dirty="0">
                <a:latin typeface="Times New Roman" pitchFamily="18" charset="0"/>
                <a:cs typeface="Times New Roman" pitchFamily="18" charset="0"/>
              </a:rPr>
              <a:t>) can be  arranged in triangular array of numbers called Pascal’s  Triangle.</a:t>
            </a:r>
          </a:p>
        </p:txBody>
      </p:sp>
      <p:sp>
        <p:nvSpPr>
          <p:cNvPr id="10" name="Rectangle 9"/>
          <p:cNvSpPr/>
          <p:nvPr/>
        </p:nvSpPr>
        <p:spPr>
          <a:xfrm>
            <a:off x="248873" y="1304309"/>
            <a:ext cx="1069524" cy="369332"/>
          </a:xfrm>
          <a:prstGeom prst="rect">
            <a:avLst/>
          </a:prstGeom>
        </p:spPr>
        <p:txBody>
          <a:bodyPr wrap="none">
            <a:spAutoFit/>
          </a:bodyPr>
          <a:lstStyle/>
          <a:p>
            <a:r>
              <a:rPr lang="en-US" dirty="0">
                <a:latin typeface="Times New Roman" pitchFamily="18" charset="0"/>
                <a:cs typeface="Times New Roman" pitchFamily="18" charset="0"/>
              </a:rPr>
              <a:t>Example:</a:t>
            </a:r>
            <a:endParaRPr lang="en-US" dirty="0"/>
          </a:p>
        </p:txBody>
      </p:sp>
      <p:sp>
        <p:nvSpPr>
          <p:cNvPr id="11" name="Rectangle 10"/>
          <p:cNvSpPr/>
          <p:nvPr/>
        </p:nvSpPr>
        <p:spPr>
          <a:xfrm>
            <a:off x="334695" y="1684373"/>
            <a:ext cx="1124026" cy="369332"/>
          </a:xfrm>
          <a:prstGeom prst="rect">
            <a:avLst/>
          </a:prstGeom>
        </p:spPr>
        <p:txBody>
          <a:bodyPr wrap="none">
            <a:spAutoFit/>
          </a:bodyPr>
          <a:lstStyle/>
          <a:p>
            <a:pPr>
              <a:buNone/>
            </a:pP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a+b</a:t>
            </a:r>
            <a:r>
              <a:rPr lang="en-US" dirty="0">
                <a:latin typeface="Times New Roman" pitchFamily="18" charset="0"/>
                <a:cs typeface="Times New Roman" pitchFamily="18" charset="0"/>
              </a:rPr>
              <a:t>)</a:t>
            </a:r>
            <a:r>
              <a:rPr lang="en-US" baseline="30000" dirty="0">
                <a:latin typeface="Times New Roman" pitchFamily="18" charset="0"/>
                <a:cs typeface="Times New Roman" pitchFamily="18" charset="0"/>
              </a:rPr>
              <a:t>0</a:t>
            </a:r>
            <a:r>
              <a:rPr lang="en-US" dirty="0">
                <a:latin typeface="Times New Roman" pitchFamily="18" charset="0"/>
                <a:cs typeface="Times New Roman" pitchFamily="18" charset="0"/>
              </a:rPr>
              <a:t> = 1</a:t>
            </a:r>
          </a:p>
        </p:txBody>
      </p:sp>
      <p:sp>
        <p:nvSpPr>
          <p:cNvPr id="12" name="Rectangle 11"/>
          <p:cNvSpPr/>
          <p:nvPr/>
        </p:nvSpPr>
        <p:spPr>
          <a:xfrm>
            <a:off x="344354" y="2106699"/>
            <a:ext cx="1471878" cy="369332"/>
          </a:xfrm>
          <a:prstGeom prst="rect">
            <a:avLst/>
          </a:prstGeom>
        </p:spPr>
        <p:txBody>
          <a:bodyPr wrap="none">
            <a:spAutoFit/>
          </a:bodyPr>
          <a:lstStyle/>
          <a:p>
            <a:pPr>
              <a:buNone/>
            </a:pP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a+b</a:t>
            </a:r>
            <a:r>
              <a:rPr lang="en-US" dirty="0">
                <a:latin typeface="Times New Roman" pitchFamily="18" charset="0"/>
                <a:cs typeface="Times New Roman" pitchFamily="18" charset="0"/>
              </a:rPr>
              <a:t>)</a:t>
            </a:r>
            <a:r>
              <a:rPr lang="en-US" baseline="30000" dirty="0">
                <a:latin typeface="Times New Roman" pitchFamily="18" charset="0"/>
                <a:cs typeface="Times New Roman" pitchFamily="18" charset="0"/>
              </a:rPr>
              <a:t>1</a:t>
            </a:r>
            <a:r>
              <a:rPr lang="en-US" dirty="0">
                <a:latin typeface="Times New Roman" pitchFamily="18" charset="0"/>
                <a:cs typeface="Times New Roman" pitchFamily="18" charset="0"/>
              </a:rPr>
              <a:t> = a + b</a:t>
            </a:r>
          </a:p>
        </p:txBody>
      </p:sp>
      <p:sp>
        <p:nvSpPr>
          <p:cNvPr id="13" name="Rectangle 12"/>
          <p:cNvSpPr/>
          <p:nvPr/>
        </p:nvSpPr>
        <p:spPr>
          <a:xfrm>
            <a:off x="299815" y="2512926"/>
            <a:ext cx="2127505" cy="369332"/>
          </a:xfrm>
          <a:prstGeom prst="rect">
            <a:avLst/>
          </a:prstGeom>
        </p:spPr>
        <p:txBody>
          <a:bodyPr wrap="none">
            <a:spAutoFit/>
          </a:bodyPr>
          <a:lstStyle/>
          <a:p>
            <a:pPr>
              <a:buNone/>
            </a:pP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a+b</a:t>
            </a:r>
            <a:r>
              <a:rPr lang="en-US" dirty="0">
                <a:latin typeface="Times New Roman" pitchFamily="18" charset="0"/>
                <a:cs typeface="Times New Roman" pitchFamily="18" charset="0"/>
              </a:rPr>
              <a:t>)</a:t>
            </a:r>
            <a:r>
              <a:rPr lang="en-US" baseline="30000" dirty="0">
                <a:latin typeface="Times New Roman" pitchFamily="18" charset="0"/>
                <a:cs typeface="Times New Roman" pitchFamily="18" charset="0"/>
              </a:rPr>
              <a:t>2</a:t>
            </a:r>
            <a:r>
              <a:rPr lang="en-US" dirty="0">
                <a:latin typeface="Times New Roman" pitchFamily="18" charset="0"/>
                <a:cs typeface="Times New Roman" pitchFamily="18" charset="0"/>
              </a:rPr>
              <a:t> = a</a:t>
            </a:r>
            <a:r>
              <a:rPr lang="en-US" baseline="30000" dirty="0">
                <a:latin typeface="Times New Roman" pitchFamily="18" charset="0"/>
                <a:cs typeface="Times New Roman" pitchFamily="18" charset="0"/>
              </a:rPr>
              <a:t>2 </a:t>
            </a:r>
            <a:r>
              <a:rPr lang="en-US" dirty="0">
                <a:latin typeface="Times New Roman" pitchFamily="18" charset="0"/>
                <a:cs typeface="Times New Roman" pitchFamily="18" charset="0"/>
              </a:rPr>
              <a:t>+ 2ab +b</a:t>
            </a:r>
            <a:r>
              <a:rPr lang="en-US" baseline="30000" dirty="0">
                <a:latin typeface="Times New Roman" pitchFamily="18" charset="0"/>
                <a:cs typeface="Times New Roman" pitchFamily="18" charset="0"/>
              </a:rPr>
              <a:t>2</a:t>
            </a:r>
          </a:p>
        </p:txBody>
      </p:sp>
      <p:sp>
        <p:nvSpPr>
          <p:cNvPr id="14" name="Rectangle 13"/>
          <p:cNvSpPr/>
          <p:nvPr/>
        </p:nvSpPr>
        <p:spPr>
          <a:xfrm>
            <a:off x="299815" y="2927009"/>
            <a:ext cx="2860078" cy="369332"/>
          </a:xfrm>
          <a:prstGeom prst="rect">
            <a:avLst/>
          </a:prstGeom>
        </p:spPr>
        <p:txBody>
          <a:bodyPr wrap="none">
            <a:spAutoFit/>
          </a:bodyPr>
          <a:lstStyle/>
          <a:p>
            <a:pPr>
              <a:buNone/>
            </a:pP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a+b</a:t>
            </a:r>
            <a:r>
              <a:rPr lang="en-US" dirty="0">
                <a:latin typeface="Times New Roman" pitchFamily="18" charset="0"/>
                <a:cs typeface="Times New Roman" pitchFamily="18" charset="0"/>
              </a:rPr>
              <a:t>)</a:t>
            </a:r>
            <a:r>
              <a:rPr lang="en-US" baseline="30000" dirty="0">
                <a:latin typeface="Times New Roman" pitchFamily="18" charset="0"/>
                <a:cs typeface="Times New Roman" pitchFamily="18" charset="0"/>
              </a:rPr>
              <a:t>3</a:t>
            </a:r>
            <a:r>
              <a:rPr lang="en-US" dirty="0">
                <a:latin typeface="Times New Roman" pitchFamily="18" charset="0"/>
                <a:cs typeface="Times New Roman" pitchFamily="18" charset="0"/>
              </a:rPr>
              <a:t> = a</a:t>
            </a:r>
            <a:r>
              <a:rPr lang="en-US" baseline="30000" dirty="0">
                <a:latin typeface="Times New Roman" pitchFamily="18" charset="0"/>
                <a:cs typeface="Times New Roman" pitchFamily="18" charset="0"/>
              </a:rPr>
              <a:t>3</a:t>
            </a:r>
            <a:r>
              <a:rPr lang="en-US" dirty="0">
                <a:latin typeface="Times New Roman" pitchFamily="18" charset="0"/>
                <a:cs typeface="Times New Roman" pitchFamily="18" charset="0"/>
              </a:rPr>
              <a:t>+ 3a</a:t>
            </a:r>
            <a:r>
              <a:rPr lang="en-US" baseline="30000" dirty="0">
                <a:latin typeface="Times New Roman" pitchFamily="18" charset="0"/>
                <a:cs typeface="Times New Roman" pitchFamily="18" charset="0"/>
              </a:rPr>
              <a:t>2</a:t>
            </a:r>
            <a:r>
              <a:rPr lang="en-US" dirty="0">
                <a:latin typeface="Times New Roman" pitchFamily="18" charset="0"/>
                <a:cs typeface="Times New Roman" pitchFamily="18" charset="0"/>
              </a:rPr>
              <a:t>b + 3ab</a:t>
            </a:r>
            <a:r>
              <a:rPr lang="en-US" baseline="30000" dirty="0">
                <a:latin typeface="Times New Roman" pitchFamily="18" charset="0"/>
                <a:cs typeface="Times New Roman" pitchFamily="18" charset="0"/>
              </a:rPr>
              <a:t>2 </a:t>
            </a:r>
            <a:r>
              <a:rPr lang="en-US" dirty="0">
                <a:latin typeface="Times New Roman" pitchFamily="18" charset="0"/>
                <a:cs typeface="Times New Roman" pitchFamily="18" charset="0"/>
              </a:rPr>
              <a:t>+ b</a:t>
            </a:r>
            <a:r>
              <a:rPr lang="en-US" baseline="30000" dirty="0">
                <a:latin typeface="Times New Roman" pitchFamily="18" charset="0"/>
                <a:cs typeface="Times New Roman" pitchFamily="18" charset="0"/>
              </a:rPr>
              <a:t>3</a:t>
            </a:r>
          </a:p>
        </p:txBody>
      </p:sp>
      <p:sp>
        <p:nvSpPr>
          <p:cNvPr id="15" name="Rectangle 14"/>
          <p:cNvSpPr/>
          <p:nvPr/>
        </p:nvSpPr>
        <p:spPr>
          <a:xfrm>
            <a:off x="286436" y="3293446"/>
            <a:ext cx="3688830" cy="369332"/>
          </a:xfrm>
          <a:prstGeom prst="rect">
            <a:avLst/>
          </a:prstGeom>
        </p:spPr>
        <p:txBody>
          <a:bodyPr wrap="none">
            <a:spAutoFit/>
          </a:bodyPr>
          <a:lstStyle/>
          <a:p>
            <a:pPr>
              <a:buNone/>
            </a:pPr>
            <a:r>
              <a:rPr lang="en-US" dirty="0">
                <a:latin typeface="Times New Roman" pitchFamily="18" charset="0"/>
                <a:cs typeface="Times New Roman" pitchFamily="18" charset="0"/>
              </a:rPr>
              <a:t>(a + b)</a:t>
            </a:r>
            <a:r>
              <a:rPr lang="en-US" baseline="30000" dirty="0">
                <a:latin typeface="Times New Roman" pitchFamily="18" charset="0"/>
                <a:cs typeface="Times New Roman" pitchFamily="18" charset="0"/>
              </a:rPr>
              <a:t>4</a:t>
            </a:r>
            <a:r>
              <a:rPr lang="en-US" dirty="0">
                <a:latin typeface="Times New Roman" pitchFamily="18" charset="0"/>
                <a:cs typeface="Times New Roman" pitchFamily="18" charset="0"/>
              </a:rPr>
              <a:t> = a</a:t>
            </a:r>
            <a:r>
              <a:rPr lang="en-US" baseline="30000" dirty="0">
                <a:latin typeface="Times New Roman" pitchFamily="18" charset="0"/>
                <a:cs typeface="Times New Roman" pitchFamily="18" charset="0"/>
              </a:rPr>
              <a:t>4</a:t>
            </a:r>
            <a:r>
              <a:rPr lang="en-US" dirty="0">
                <a:latin typeface="Times New Roman" pitchFamily="18" charset="0"/>
                <a:cs typeface="Times New Roman" pitchFamily="18" charset="0"/>
              </a:rPr>
              <a:t>+ 4a</a:t>
            </a:r>
            <a:r>
              <a:rPr lang="en-US" baseline="30000" dirty="0">
                <a:latin typeface="Times New Roman" pitchFamily="18" charset="0"/>
                <a:cs typeface="Times New Roman" pitchFamily="18" charset="0"/>
              </a:rPr>
              <a:t>3</a:t>
            </a:r>
            <a:r>
              <a:rPr lang="en-US" dirty="0">
                <a:latin typeface="Times New Roman" pitchFamily="18" charset="0"/>
                <a:cs typeface="Times New Roman" pitchFamily="18" charset="0"/>
              </a:rPr>
              <a:t>b + 6a</a:t>
            </a:r>
            <a:r>
              <a:rPr lang="en-US" baseline="30000" dirty="0">
                <a:latin typeface="Times New Roman" pitchFamily="18" charset="0"/>
                <a:cs typeface="Times New Roman" pitchFamily="18" charset="0"/>
              </a:rPr>
              <a:t>2</a:t>
            </a:r>
            <a:r>
              <a:rPr lang="en-US" dirty="0">
                <a:latin typeface="Times New Roman" pitchFamily="18" charset="0"/>
                <a:cs typeface="Times New Roman" pitchFamily="18" charset="0"/>
              </a:rPr>
              <a:t>b</a:t>
            </a:r>
            <a:r>
              <a:rPr lang="en-US" baseline="30000" dirty="0">
                <a:latin typeface="Times New Roman" pitchFamily="18" charset="0"/>
                <a:cs typeface="Times New Roman" pitchFamily="18" charset="0"/>
              </a:rPr>
              <a:t>2 </a:t>
            </a:r>
            <a:r>
              <a:rPr lang="en-US" dirty="0">
                <a:latin typeface="Times New Roman" pitchFamily="18" charset="0"/>
                <a:cs typeface="Times New Roman" pitchFamily="18" charset="0"/>
              </a:rPr>
              <a:t>+ 4ab</a:t>
            </a:r>
            <a:r>
              <a:rPr lang="en-US" baseline="30000" dirty="0">
                <a:latin typeface="Times New Roman" pitchFamily="18" charset="0"/>
                <a:cs typeface="Times New Roman" pitchFamily="18" charset="0"/>
              </a:rPr>
              <a:t>3 </a:t>
            </a:r>
            <a:r>
              <a:rPr lang="en-US" dirty="0">
                <a:latin typeface="Times New Roman" pitchFamily="18" charset="0"/>
                <a:cs typeface="Times New Roman" pitchFamily="18" charset="0"/>
              </a:rPr>
              <a:t>+ b</a:t>
            </a:r>
            <a:r>
              <a:rPr lang="en-US" baseline="30000" dirty="0">
                <a:latin typeface="Times New Roman" pitchFamily="18" charset="0"/>
                <a:cs typeface="Times New Roman" pitchFamily="18" charset="0"/>
              </a:rPr>
              <a:t>4</a:t>
            </a:r>
          </a:p>
        </p:txBody>
      </p:sp>
      <p:sp>
        <p:nvSpPr>
          <p:cNvPr id="16" name="Rectangle 15"/>
          <p:cNvSpPr/>
          <p:nvPr/>
        </p:nvSpPr>
        <p:spPr>
          <a:xfrm>
            <a:off x="326146" y="3630101"/>
            <a:ext cx="4633000" cy="369332"/>
          </a:xfrm>
          <a:prstGeom prst="rect">
            <a:avLst/>
          </a:prstGeom>
        </p:spPr>
        <p:txBody>
          <a:bodyPr wrap="none">
            <a:spAutoFit/>
          </a:bodyPr>
          <a:lstStyle/>
          <a:p>
            <a:pPr>
              <a:buNone/>
            </a:pPr>
            <a:r>
              <a:rPr lang="en-US" dirty="0">
                <a:latin typeface="Times New Roman" pitchFamily="18" charset="0"/>
                <a:cs typeface="Times New Roman" pitchFamily="18" charset="0"/>
              </a:rPr>
              <a:t>(</a:t>
            </a:r>
            <a:r>
              <a:rPr lang="en-US" dirty="0" smtClean="0">
                <a:latin typeface="Times New Roman" pitchFamily="18" charset="0"/>
                <a:cs typeface="Times New Roman" pitchFamily="18" charset="0"/>
              </a:rPr>
              <a:t>a + b)</a:t>
            </a:r>
            <a:r>
              <a:rPr lang="en-US" baseline="30000" dirty="0" smtClean="0">
                <a:latin typeface="Times New Roman" pitchFamily="18" charset="0"/>
                <a:cs typeface="Times New Roman" pitchFamily="18" charset="0"/>
              </a:rPr>
              <a:t>5</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 a</a:t>
            </a:r>
            <a:r>
              <a:rPr lang="en-US" baseline="30000" dirty="0">
                <a:latin typeface="Times New Roman" pitchFamily="18" charset="0"/>
                <a:cs typeface="Times New Roman" pitchFamily="18" charset="0"/>
              </a:rPr>
              <a:t>5</a:t>
            </a:r>
            <a:r>
              <a:rPr lang="en-US" dirty="0">
                <a:latin typeface="Times New Roman" pitchFamily="18" charset="0"/>
                <a:cs typeface="Times New Roman" pitchFamily="18" charset="0"/>
              </a:rPr>
              <a:t>+ 5a</a:t>
            </a:r>
            <a:r>
              <a:rPr lang="en-US" baseline="30000" dirty="0">
                <a:latin typeface="Times New Roman" pitchFamily="18" charset="0"/>
                <a:cs typeface="Times New Roman" pitchFamily="18" charset="0"/>
              </a:rPr>
              <a:t>4</a:t>
            </a:r>
            <a:r>
              <a:rPr lang="en-US" dirty="0">
                <a:latin typeface="Times New Roman" pitchFamily="18" charset="0"/>
                <a:cs typeface="Times New Roman" pitchFamily="18" charset="0"/>
              </a:rPr>
              <a:t>b + 10a</a:t>
            </a:r>
            <a:r>
              <a:rPr lang="en-US" baseline="30000" dirty="0">
                <a:latin typeface="Times New Roman" pitchFamily="18" charset="0"/>
                <a:cs typeface="Times New Roman" pitchFamily="18" charset="0"/>
              </a:rPr>
              <a:t>3</a:t>
            </a:r>
            <a:r>
              <a:rPr lang="en-US" dirty="0">
                <a:latin typeface="Times New Roman" pitchFamily="18" charset="0"/>
                <a:cs typeface="Times New Roman" pitchFamily="18" charset="0"/>
              </a:rPr>
              <a:t>b</a:t>
            </a:r>
            <a:r>
              <a:rPr lang="en-US" baseline="30000" dirty="0">
                <a:latin typeface="Times New Roman" pitchFamily="18" charset="0"/>
                <a:cs typeface="Times New Roman" pitchFamily="18" charset="0"/>
              </a:rPr>
              <a:t>2 </a:t>
            </a:r>
            <a:r>
              <a:rPr lang="en-US" dirty="0">
                <a:latin typeface="Times New Roman" pitchFamily="18" charset="0"/>
                <a:cs typeface="Times New Roman" pitchFamily="18" charset="0"/>
              </a:rPr>
              <a:t>+ 10a</a:t>
            </a:r>
            <a:r>
              <a:rPr lang="en-US" baseline="30000" dirty="0">
                <a:latin typeface="Times New Roman" pitchFamily="18" charset="0"/>
                <a:cs typeface="Times New Roman" pitchFamily="18" charset="0"/>
              </a:rPr>
              <a:t>2</a:t>
            </a:r>
            <a:r>
              <a:rPr lang="en-US" dirty="0">
                <a:latin typeface="Times New Roman" pitchFamily="18" charset="0"/>
                <a:cs typeface="Times New Roman" pitchFamily="18" charset="0"/>
              </a:rPr>
              <a:t>b</a:t>
            </a:r>
            <a:r>
              <a:rPr lang="en-US" baseline="30000" dirty="0">
                <a:latin typeface="Times New Roman" pitchFamily="18" charset="0"/>
                <a:cs typeface="Times New Roman" pitchFamily="18" charset="0"/>
              </a:rPr>
              <a:t>3 </a:t>
            </a:r>
            <a:r>
              <a:rPr lang="en-US" dirty="0">
                <a:latin typeface="Times New Roman" pitchFamily="18" charset="0"/>
                <a:cs typeface="Times New Roman" pitchFamily="18" charset="0"/>
              </a:rPr>
              <a:t>+ 5ab</a:t>
            </a:r>
            <a:r>
              <a:rPr lang="en-US" baseline="30000" dirty="0">
                <a:latin typeface="Times New Roman" pitchFamily="18" charset="0"/>
                <a:cs typeface="Times New Roman" pitchFamily="18" charset="0"/>
              </a:rPr>
              <a:t>4 </a:t>
            </a:r>
            <a:r>
              <a:rPr lang="en-US" dirty="0">
                <a:latin typeface="Times New Roman" pitchFamily="18" charset="0"/>
                <a:cs typeface="Times New Roman" pitchFamily="18" charset="0"/>
              </a:rPr>
              <a:t>+ b</a:t>
            </a:r>
            <a:r>
              <a:rPr lang="en-US" baseline="30000" dirty="0">
                <a:latin typeface="Times New Roman" pitchFamily="18" charset="0"/>
                <a:cs typeface="Times New Roman" pitchFamily="18" charset="0"/>
              </a:rPr>
              <a:t>5</a:t>
            </a: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EC1F828-0524-41E9-98DD-8515563641DC}" type="datetime1">
              <a:rPr lang="en-US" smtClean="0"/>
              <a:t>7/30/2023</a:t>
            </a:fld>
            <a:endParaRPr lang="en-US"/>
          </a:p>
        </p:txBody>
      </p:sp>
      <p:sp>
        <p:nvSpPr>
          <p:cNvPr id="6" name="Footer Placeholder 5"/>
          <p:cNvSpPr>
            <a:spLocks noGrp="1"/>
          </p:cNvSpPr>
          <p:nvPr>
            <p:ph type="ftr" sz="quarter" idx="11"/>
          </p:nvPr>
        </p:nvSpPr>
        <p:spPr/>
        <p:txBody>
          <a:bodyPr/>
          <a:lstStyle/>
          <a:p>
            <a:r>
              <a:rPr lang="en-US" smtClean="0"/>
              <a:t>prepared by Jay Narayan Jha</a:t>
            </a:r>
            <a:endParaRPr lang="en-US" dirty="0"/>
          </a:p>
        </p:txBody>
      </p:sp>
      <p:sp>
        <p:nvSpPr>
          <p:cNvPr id="5" name="Slide Number Placeholder 4"/>
          <p:cNvSpPr>
            <a:spLocks noGrp="1"/>
          </p:cNvSpPr>
          <p:nvPr>
            <p:ph type="sldNum" sz="quarter" idx="12"/>
          </p:nvPr>
        </p:nvSpPr>
        <p:spPr/>
        <p:txBody>
          <a:bodyPr/>
          <a:lstStyle/>
          <a:p>
            <a:fld id="{3C8D7F02-DCD7-4EB4-81DD-47A339250009}" type="slidenum">
              <a:rPr lang="en-US" smtClean="0"/>
              <a:pPr/>
              <a:t>29</a:t>
            </a:fld>
            <a:endParaRPr lang="en-US"/>
          </a:p>
        </p:txBody>
      </p:sp>
      <p:sp>
        <p:nvSpPr>
          <p:cNvPr id="8" name="Rectangle 7"/>
          <p:cNvSpPr/>
          <p:nvPr/>
        </p:nvSpPr>
        <p:spPr>
          <a:xfrm>
            <a:off x="426076" y="304800"/>
            <a:ext cx="6324600" cy="369332"/>
          </a:xfrm>
          <a:prstGeom prst="rect">
            <a:avLst/>
          </a:prstGeom>
        </p:spPr>
        <p:txBody>
          <a:bodyPr wrap="square">
            <a:spAutoFit/>
          </a:bodyPr>
          <a:lstStyle/>
          <a:p>
            <a:pPr>
              <a:buNone/>
            </a:pPr>
            <a:r>
              <a:rPr lang="en-US" dirty="0">
                <a:latin typeface="Times New Roman" pitchFamily="18" charset="0"/>
                <a:cs typeface="Times New Roman" pitchFamily="18" charset="0"/>
              </a:rPr>
              <a:t>Coefficients of  the above expressions in Pascal’s Triangle form.</a:t>
            </a:r>
          </a:p>
        </p:txBody>
      </p:sp>
      <p:sp>
        <p:nvSpPr>
          <p:cNvPr id="9" name="Rectangle 8"/>
          <p:cNvSpPr/>
          <p:nvPr/>
        </p:nvSpPr>
        <p:spPr>
          <a:xfrm>
            <a:off x="3249173" y="856813"/>
            <a:ext cx="300082" cy="369332"/>
          </a:xfrm>
          <a:prstGeom prst="rect">
            <a:avLst/>
          </a:prstGeom>
        </p:spPr>
        <p:txBody>
          <a:bodyPr wrap="none">
            <a:spAutoFit/>
          </a:bodyPr>
          <a:lstStyle/>
          <a:p>
            <a:r>
              <a:rPr lang="en-US" dirty="0">
                <a:latin typeface="Times New Roman" pitchFamily="18" charset="0"/>
                <a:cs typeface="Times New Roman" pitchFamily="18" charset="0"/>
              </a:rPr>
              <a:t>1</a:t>
            </a:r>
            <a:endParaRPr lang="en-US" dirty="0"/>
          </a:p>
        </p:txBody>
      </p:sp>
      <p:sp>
        <p:nvSpPr>
          <p:cNvPr id="10" name="Rectangle 9"/>
          <p:cNvSpPr/>
          <p:nvPr/>
        </p:nvSpPr>
        <p:spPr>
          <a:xfrm>
            <a:off x="2603679" y="1226145"/>
            <a:ext cx="300082" cy="369332"/>
          </a:xfrm>
          <a:prstGeom prst="rect">
            <a:avLst/>
          </a:prstGeom>
        </p:spPr>
        <p:txBody>
          <a:bodyPr wrap="none">
            <a:spAutoFit/>
          </a:bodyPr>
          <a:lstStyle/>
          <a:p>
            <a:r>
              <a:rPr lang="en-US" dirty="0">
                <a:latin typeface="Times New Roman" pitchFamily="18" charset="0"/>
                <a:cs typeface="Times New Roman" pitchFamily="18" charset="0"/>
              </a:rPr>
              <a:t>1</a:t>
            </a:r>
            <a:endParaRPr lang="en-US" dirty="0"/>
          </a:p>
        </p:txBody>
      </p:sp>
      <p:sp>
        <p:nvSpPr>
          <p:cNvPr id="11" name="Rectangle 10"/>
          <p:cNvSpPr/>
          <p:nvPr/>
        </p:nvSpPr>
        <p:spPr>
          <a:xfrm>
            <a:off x="3894668" y="1226145"/>
            <a:ext cx="302441" cy="369332"/>
          </a:xfrm>
          <a:prstGeom prst="rect">
            <a:avLst/>
          </a:prstGeom>
        </p:spPr>
        <p:txBody>
          <a:bodyPr wrap="square">
            <a:spAutoFit/>
          </a:bodyPr>
          <a:lstStyle/>
          <a:p>
            <a:r>
              <a:rPr lang="en-US" dirty="0">
                <a:latin typeface="Times New Roman" pitchFamily="18" charset="0"/>
                <a:cs typeface="Times New Roman" pitchFamily="18" charset="0"/>
              </a:rPr>
              <a:t>1</a:t>
            </a:r>
            <a:endParaRPr lang="en-US" dirty="0"/>
          </a:p>
        </p:txBody>
      </p:sp>
      <p:sp>
        <p:nvSpPr>
          <p:cNvPr id="12" name="Rectangle 11"/>
          <p:cNvSpPr/>
          <p:nvPr/>
        </p:nvSpPr>
        <p:spPr>
          <a:xfrm>
            <a:off x="2058162" y="1771504"/>
            <a:ext cx="300082" cy="369332"/>
          </a:xfrm>
          <a:prstGeom prst="rect">
            <a:avLst/>
          </a:prstGeom>
        </p:spPr>
        <p:txBody>
          <a:bodyPr wrap="none">
            <a:spAutoFit/>
          </a:bodyPr>
          <a:lstStyle/>
          <a:p>
            <a:r>
              <a:rPr lang="en-US" dirty="0">
                <a:latin typeface="Times New Roman" pitchFamily="18" charset="0"/>
                <a:cs typeface="Times New Roman" pitchFamily="18" charset="0"/>
              </a:rPr>
              <a:t>1</a:t>
            </a:r>
            <a:endParaRPr lang="en-US" dirty="0"/>
          </a:p>
        </p:txBody>
      </p:sp>
      <p:sp>
        <p:nvSpPr>
          <p:cNvPr id="13" name="Rectangle 12"/>
          <p:cNvSpPr/>
          <p:nvPr/>
        </p:nvSpPr>
        <p:spPr>
          <a:xfrm>
            <a:off x="3288294" y="1806690"/>
            <a:ext cx="300082" cy="369332"/>
          </a:xfrm>
          <a:prstGeom prst="rect">
            <a:avLst/>
          </a:prstGeom>
        </p:spPr>
        <p:txBody>
          <a:bodyPr wrap="none">
            <a:spAutoFit/>
          </a:bodyPr>
          <a:lstStyle/>
          <a:p>
            <a:r>
              <a:rPr lang="en-US" dirty="0">
                <a:latin typeface="Times New Roman" pitchFamily="18" charset="0"/>
                <a:cs typeface="Times New Roman" pitchFamily="18" charset="0"/>
              </a:rPr>
              <a:t>2</a:t>
            </a:r>
            <a:endParaRPr lang="en-US" dirty="0"/>
          </a:p>
        </p:txBody>
      </p:sp>
      <p:sp>
        <p:nvSpPr>
          <p:cNvPr id="14" name="Rectangle 13"/>
          <p:cNvSpPr/>
          <p:nvPr/>
        </p:nvSpPr>
        <p:spPr>
          <a:xfrm>
            <a:off x="4568296" y="1762773"/>
            <a:ext cx="302441" cy="369332"/>
          </a:xfrm>
          <a:prstGeom prst="rect">
            <a:avLst/>
          </a:prstGeom>
        </p:spPr>
        <p:txBody>
          <a:bodyPr wrap="square">
            <a:spAutoFit/>
          </a:bodyPr>
          <a:lstStyle/>
          <a:p>
            <a:r>
              <a:rPr lang="en-US" dirty="0">
                <a:latin typeface="Times New Roman" pitchFamily="18" charset="0"/>
                <a:cs typeface="Times New Roman" pitchFamily="18" charset="0"/>
              </a:rPr>
              <a:t>1</a:t>
            </a:r>
            <a:endParaRPr lang="en-US" dirty="0"/>
          </a:p>
        </p:txBody>
      </p:sp>
      <p:sp>
        <p:nvSpPr>
          <p:cNvPr id="15" name="Rectangle 14"/>
          <p:cNvSpPr/>
          <p:nvPr/>
        </p:nvSpPr>
        <p:spPr>
          <a:xfrm>
            <a:off x="1547376" y="2284505"/>
            <a:ext cx="302441" cy="369332"/>
          </a:xfrm>
          <a:prstGeom prst="rect">
            <a:avLst/>
          </a:prstGeom>
        </p:spPr>
        <p:txBody>
          <a:bodyPr wrap="square">
            <a:spAutoFit/>
          </a:bodyPr>
          <a:lstStyle/>
          <a:p>
            <a:r>
              <a:rPr lang="en-US" dirty="0">
                <a:latin typeface="Times New Roman" pitchFamily="18" charset="0"/>
                <a:cs typeface="Times New Roman" pitchFamily="18" charset="0"/>
              </a:rPr>
              <a:t>1</a:t>
            </a:r>
            <a:endParaRPr lang="en-US" dirty="0"/>
          </a:p>
        </p:txBody>
      </p:sp>
      <p:sp>
        <p:nvSpPr>
          <p:cNvPr id="16" name="Rectangle 15"/>
          <p:cNvSpPr/>
          <p:nvPr/>
        </p:nvSpPr>
        <p:spPr>
          <a:xfrm>
            <a:off x="2603679" y="2297668"/>
            <a:ext cx="300082" cy="369332"/>
          </a:xfrm>
          <a:prstGeom prst="rect">
            <a:avLst/>
          </a:prstGeom>
        </p:spPr>
        <p:txBody>
          <a:bodyPr wrap="none">
            <a:spAutoFit/>
          </a:bodyPr>
          <a:lstStyle/>
          <a:p>
            <a:r>
              <a:rPr lang="en-US" dirty="0">
                <a:latin typeface="Times New Roman" pitchFamily="18" charset="0"/>
                <a:cs typeface="Times New Roman" pitchFamily="18" charset="0"/>
              </a:rPr>
              <a:t>3</a:t>
            </a:r>
            <a:endParaRPr lang="en-US" dirty="0"/>
          </a:p>
        </p:txBody>
      </p:sp>
      <p:sp>
        <p:nvSpPr>
          <p:cNvPr id="17" name="Rectangle 16"/>
          <p:cNvSpPr/>
          <p:nvPr/>
        </p:nvSpPr>
        <p:spPr>
          <a:xfrm>
            <a:off x="3964322" y="2293322"/>
            <a:ext cx="300082" cy="369332"/>
          </a:xfrm>
          <a:prstGeom prst="rect">
            <a:avLst/>
          </a:prstGeom>
        </p:spPr>
        <p:txBody>
          <a:bodyPr wrap="none">
            <a:spAutoFit/>
          </a:bodyPr>
          <a:lstStyle/>
          <a:p>
            <a:r>
              <a:rPr lang="en-US" dirty="0">
                <a:latin typeface="Times New Roman" pitchFamily="18" charset="0"/>
                <a:cs typeface="Times New Roman" pitchFamily="18" charset="0"/>
              </a:rPr>
              <a:t>3</a:t>
            </a:r>
            <a:endParaRPr lang="en-US" dirty="0"/>
          </a:p>
        </p:txBody>
      </p:sp>
      <p:sp>
        <p:nvSpPr>
          <p:cNvPr id="18" name="Rectangle 17"/>
          <p:cNvSpPr/>
          <p:nvPr/>
        </p:nvSpPr>
        <p:spPr>
          <a:xfrm>
            <a:off x="4971858" y="2297668"/>
            <a:ext cx="302441" cy="369332"/>
          </a:xfrm>
          <a:prstGeom prst="rect">
            <a:avLst/>
          </a:prstGeom>
        </p:spPr>
        <p:txBody>
          <a:bodyPr wrap="square">
            <a:spAutoFit/>
          </a:bodyPr>
          <a:lstStyle/>
          <a:p>
            <a:r>
              <a:rPr lang="en-US" dirty="0">
                <a:latin typeface="Times New Roman" pitchFamily="18" charset="0"/>
                <a:cs typeface="Times New Roman" pitchFamily="18" charset="0"/>
              </a:rPr>
              <a:t>1</a:t>
            </a:r>
            <a:endParaRPr lang="en-US" dirty="0"/>
          </a:p>
        </p:txBody>
      </p:sp>
      <p:sp>
        <p:nvSpPr>
          <p:cNvPr id="19" name="Rectangle 18"/>
          <p:cNvSpPr/>
          <p:nvPr/>
        </p:nvSpPr>
        <p:spPr>
          <a:xfrm>
            <a:off x="5486400" y="2830490"/>
            <a:ext cx="302441" cy="369332"/>
          </a:xfrm>
          <a:prstGeom prst="rect">
            <a:avLst/>
          </a:prstGeom>
        </p:spPr>
        <p:txBody>
          <a:bodyPr wrap="square">
            <a:spAutoFit/>
          </a:bodyPr>
          <a:lstStyle/>
          <a:p>
            <a:r>
              <a:rPr lang="en-US" dirty="0">
                <a:latin typeface="Times New Roman" pitchFamily="18" charset="0"/>
                <a:cs typeface="Times New Roman" pitchFamily="18" charset="0"/>
              </a:rPr>
              <a:t>1</a:t>
            </a:r>
            <a:endParaRPr lang="en-US" dirty="0"/>
          </a:p>
        </p:txBody>
      </p:sp>
      <p:sp>
        <p:nvSpPr>
          <p:cNvPr id="20" name="Rectangle 19"/>
          <p:cNvSpPr/>
          <p:nvPr/>
        </p:nvSpPr>
        <p:spPr>
          <a:xfrm>
            <a:off x="1157164" y="2832116"/>
            <a:ext cx="302441" cy="369332"/>
          </a:xfrm>
          <a:prstGeom prst="rect">
            <a:avLst/>
          </a:prstGeom>
        </p:spPr>
        <p:txBody>
          <a:bodyPr wrap="square">
            <a:spAutoFit/>
          </a:bodyPr>
          <a:lstStyle/>
          <a:p>
            <a:r>
              <a:rPr lang="en-US" dirty="0">
                <a:latin typeface="Times New Roman" pitchFamily="18" charset="0"/>
                <a:cs typeface="Times New Roman" pitchFamily="18" charset="0"/>
              </a:rPr>
              <a:t>1</a:t>
            </a:r>
            <a:endParaRPr lang="en-US" dirty="0"/>
          </a:p>
        </p:txBody>
      </p:sp>
      <p:sp>
        <p:nvSpPr>
          <p:cNvPr id="21" name="Rectangle 20"/>
          <p:cNvSpPr/>
          <p:nvPr/>
        </p:nvSpPr>
        <p:spPr>
          <a:xfrm>
            <a:off x="2032227" y="2830490"/>
            <a:ext cx="300082" cy="369332"/>
          </a:xfrm>
          <a:prstGeom prst="rect">
            <a:avLst/>
          </a:prstGeom>
        </p:spPr>
        <p:txBody>
          <a:bodyPr wrap="none">
            <a:spAutoFit/>
          </a:bodyPr>
          <a:lstStyle/>
          <a:p>
            <a:r>
              <a:rPr lang="en-US" dirty="0">
                <a:latin typeface="Times New Roman" pitchFamily="18" charset="0"/>
                <a:cs typeface="Times New Roman" pitchFamily="18" charset="0"/>
              </a:rPr>
              <a:t>4</a:t>
            </a:r>
            <a:endParaRPr lang="en-US" dirty="0"/>
          </a:p>
        </p:txBody>
      </p:sp>
      <p:sp>
        <p:nvSpPr>
          <p:cNvPr id="22" name="Rectangle 21"/>
          <p:cNvSpPr/>
          <p:nvPr/>
        </p:nvSpPr>
        <p:spPr>
          <a:xfrm>
            <a:off x="3249173" y="2830490"/>
            <a:ext cx="300082" cy="369332"/>
          </a:xfrm>
          <a:prstGeom prst="rect">
            <a:avLst/>
          </a:prstGeom>
        </p:spPr>
        <p:txBody>
          <a:bodyPr wrap="none">
            <a:spAutoFit/>
          </a:bodyPr>
          <a:lstStyle/>
          <a:p>
            <a:r>
              <a:rPr lang="en-US" dirty="0">
                <a:latin typeface="Times New Roman" pitchFamily="18" charset="0"/>
                <a:cs typeface="Times New Roman" pitchFamily="18" charset="0"/>
              </a:rPr>
              <a:t>6</a:t>
            </a:r>
            <a:endParaRPr lang="en-US" dirty="0"/>
          </a:p>
        </p:txBody>
      </p:sp>
      <p:sp>
        <p:nvSpPr>
          <p:cNvPr id="23" name="Rectangle 22"/>
          <p:cNvSpPr/>
          <p:nvPr/>
        </p:nvSpPr>
        <p:spPr>
          <a:xfrm>
            <a:off x="4421959" y="2907268"/>
            <a:ext cx="300082" cy="369332"/>
          </a:xfrm>
          <a:prstGeom prst="rect">
            <a:avLst/>
          </a:prstGeom>
        </p:spPr>
        <p:txBody>
          <a:bodyPr wrap="none">
            <a:spAutoFit/>
          </a:bodyPr>
          <a:lstStyle/>
          <a:p>
            <a:r>
              <a:rPr lang="en-US" dirty="0">
                <a:latin typeface="Times New Roman" pitchFamily="18" charset="0"/>
                <a:cs typeface="Times New Roman" pitchFamily="18" charset="0"/>
              </a:rPr>
              <a:t>4</a:t>
            </a:r>
            <a:endParaRPr lang="en-US" dirty="0"/>
          </a:p>
        </p:txBody>
      </p:sp>
      <p:sp>
        <p:nvSpPr>
          <p:cNvPr id="24" name="Rectangle 23"/>
          <p:cNvSpPr/>
          <p:nvPr/>
        </p:nvSpPr>
        <p:spPr>
          <a:xfrm>
            <a:off x="609600" y="3364468"/>
            <a:ext cx="302441" cy="369332"/>
          </a:xfrm>
          <a:prstGeom prst="rect">
            <a:avLst/>
          </a:prstGeom>
        </p:spPr>
        <p:txBody>
          <a:bodyPr wrap="square">
            <a:spAutoFit/>
          </a:bodyPr>
          <a:lstStyle/>
          <a:p>
            <a:r>
              <a:rPr lang="en-US" dirty="0">
                <a:latin typeface="Times New Roman" pitchFamily="18" charset="0"/>
                <a:cs typeface="Times New Roman" pitchFamily="18" charset="0"/>
              </a:rPr>
              <a:t>1</a:t>
            </a:r>
            <a:endParaRPr lang="en-US" dirty="0"/>
          </a:p>
        </p:txBody>
      </p:sp>
      <p:sp>
        <p:nvSpPr>
          <p:cNvPr id="25" name="Rectangle 24"/>
          <p:cNvSpPr/>
          <p:nvPr/>
        </p:nvSpPr>
        <p:spPr>
          <a:xfrm>
            <a:off x="1562778" y="3360152"/>
            <a:ext cx="300082" cy="369332"/>
          </a:xfrm>
          <a:prstGeom prst="rect">
            <a:avLst/>
          </a:prstGeom>
        </p:spPr>
        <p:txBody>
          <a:bodyPr wrap="none">
            <a:spAutoFit/>
          </a:bodyPr>
          <a:lstStyle/>
          <a:p>
            <a:r>
              <a:rPr lang="en-US" dirty="0">
                <a:latin typeface="Times New Roman" pitchFamily="18" charset="0"/>
                <a:cs typeface="Times New Roman" pitchFamily="18" charset="0"/>
              </a:rPr>
              <a:t>5</a:t>
            </a:r>
            <a:endParaRPr lang="en-US" dirty="0"/>
          </a:p>
        </p:txBody>
      </p:sp>
      <p:sp>
        <p:nvSpPr>
          <p:cNvPr id="26" name="Rectangle 25"/>
          <p:cNvSpPr/>
          <p:nvPr/>
        </p:nvSpPr>
        <p:spPr>
          <a:xfrm>
            <a:off x="2603016" y="3364468"/>
            <a:ext cx="415498" cy="369332"/>
          </a:xfrm>
          <a:prstGeom prst="rect">
            <a:avLst/>
          </a:prstGeom>
        </p:spPr>
        <p:txBody>
          <a:bodyPr wrap="none">
            <a:spAutoFit/>
          </a:bodyPr>
          <a:lstStyle/>
          <a:p>
            <a:r>
              <a:rPr lang="en-US" dirty="0">
                <a:latin typeface="Times New Roman" pitchFamily="18" charset="0"/>
                <a:cs typeface="Times New Roman" pitchFamily="18" charset="0"/>
              </a:rPr>
              <a:t>10</a:t>
            </a:r>
            <a:endParaRPr lang="en-US" dirty="0"/>
          </a:p>
        </p:txBody>
      </p:sp>
      <p:sp>
        <p:nvSpPr>
          <p:cNvPr id="27" name="Rectangle 26"/>
          <p:cNvSpPr/>
          <p:nvPr/>
        </p:nvSpPr>
        <p:spPr>
          <a:xfrm>
            <a:off x="3801957" y="3412065"/>
            <a:ext cx="415498" cy="369332"/>
          </a:xfrm>
          <a:prstGeom prst="rect">
            <a:avLst/>
          </a:prstGeom>
        </p:spPr>
        <p:txBody>
          <a:bodyPr wrap="none">
            <a:spAutoFit/>
          </a:bodyPr>
          <a:lstStyle/>
          <a:p>
            <a:r>
              <a:rPr lang="en-US" dirty="0">
                <a:latin typeface="Times New Roman" pitchFamily="18" charset="0"/>
                <a:cs typeface="Times New Roman" pitchFamily="18" charset="0"/>
              </a:rPr>
              <a:t>10</a:t>
            </a:r>
            <a:endParaRPr lang="en-US" dirty="0"/>
          </a:p>
        </p:txBody>
      </p:sp>
      <p:sp>
        <p:nvSpPr>
          <p:cNvPr id="28" name="Rectangle 27"/>
          <p:cNvSpPr/>
          <p:nvPr/>
        </p:nvSpPr>
        <p:spPr>
          <a:xfrm>
            <a:off x="4976173" y="3364468"/>
            <a:ext cx="300082" cy="369332"/>
          </a:xfrm>
          <a:prstGeom prst="rect">
            <a:avLst/>
          </a:prstGeom>
        </p:spPr>
        <p:txBody>
          <a:bodyPr wrap="none">
            <a:spAutoFit/>
          </a:bodyPr>
          <a:lstStyle/>
          <a:p>
            <a:r>
              <a:rPr lang="en-US" dirty="0">
                <a:latin typeface="Times New Roman" pitchFamily="18" charset="0"/>
                <a:cs typeface="Times New Roman" pitchFamily="18" charset="0"/>
              </a:rPr>
              <a:t>5</a:t>
            </a:r>
            <a:endParaRPr lang="en-US" dirty="0"/>
          </a:p>
        </p:txBody>
      </p:sp>
      <p:sp>
        <p:nvSpPr>
          <p:cNvPr id="29" name="Rectangle 28"/>
          <p:cNvSpPr/>
          <p:nvPr/>
        </p:nvSpPr>
        <p:spPr>
          <a:xfrm>
            <a:off x="5961714" y="3360152"/>
            <a:ext cx="302441" cy="369332"/>
          </a:xfrm>
          <a:prstGeom prst="rect">
            <a:avLst/>
          </a:prstGeom>
        </p:spPr>
        <p:txBody>
          <a:bodyPr wrap="square">
            <a:spAutoFit/>
          </a:bodyPr>
          <a:lstStyle/>
          <a:p>
            <a:r>
              <a:rPr lang="en-US" dirty="0">
                <a:latin typeface="Times New Roman" pitchFamily="18" charset="0"/>
                <a:cs typeface="Times New Roman" pitchFamily="18" charset="0"/>
              </a:rPr>
              <a:t>1</a:t>
            </a:r>
            <a:endParaRPr lang="en-US" dirty="0"/>
          </a:p>
        </p:txBody>
      </p:sp>
      <p:grpSp>
        <p:nvGrpSpPr>
          <p:cNvPr id="43" name="Group 42"/>
          <p:cNvGrpSpPr/>
          <p:nvPr/>
        </p:nvGrpSpPr>
        <p:grpSpPr>
          <a:xfrm>
            <a:off x="2905155" y="1204461"/>
            <a:ext cx="1057245" cy="619547"/>
            <a:chOff x="5114900" y="1511692"/>
            <a:chExt cx="1057245" cy="619547"/>
          </a:xfrm>
        </p:grpSpPr>
        <p:cxnSp>
          <p:nvCxnSpPr>
            <p:cNvPr id="31" name="Straight Arrow Connector 30"/>
            <p:cNvCxnSpPr/>
            <p:nvPr/>
          </p:nvCxnSpPr>
          <p:spPr>
            <a:xfrm>
              <a:off x="5114900" y="1696358"/>
              <a:ext cx="363322" cy="1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5791145" y="1707404"/>
              <a:ext cx="381000" cy="7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486400" y="1511692"/>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cxnSp>
          <p:nvCxnSpPr>
            <p:cNvPr id="38" name="Straight Arrow Connector 37"/>
            <p:cNvCxnSpPr>
              <a:stCxn id="37" idx="2"/>
            </p:cNvCxnSpPr>
            <p:nvPr/>
          </p:nvCxnSpPr>
          <p:spPr>
            <a:xfrm>
              <a:off x="5636441" y="1881024"/>
              <a:ext cx="0" cy="250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1782564" y="2284505"/>
            <a:ext cx="831612" cy="575937"/>
            <a:chOff x="5114900" y="1511692"/>
            <a:chExt cx="1057245" cy="619547"/>
          </a:xfrm>
        </p:grpSpPr>
        <p:cxnSp>
          <p:nvCxnSpPr>
            <p:cNvPr id="45" name="Straight Arrow Connector 44"/>
            <p:cNvCxnSpPr/>
            <p:nvPr/>
          </p:nvCxnSpPr>
          <p:spPr>
            <a:xfrm>
              <a:off x="5114900" y="1696358"/>
              <a:ext cx="363322" cy="1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5791145" y="1707404"/>
              <a:ext cx="381000" cy="7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486400" y="1511692"/>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cxnSp>
          <p:nvCxnSpPr>
            <p:cNvPr id="48" name="Straight Arrow Connector 47"/>
            <p:cNvCxnSpPr>
              <a:stCxn id="47" idx="2"/>
            </p:cNvCxnSpPr>
            <p:nvPr/>
          </p:nvCxnSpPr>
          <p:spPr>
            <a:xfrm>
              <a:off x="5636441" y="1881024"/>
              <a:ext cx="0" cy="250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3556795" y="1752600"/>
            <a:ext cx="1057245" cy="619547"/>
            <a:chOff x="5114900" y="1511692"/>
            <a:chExt cx="1057245" cy="619547"/>
          </a:xfrm>
        </p:grpSpPr>
        <p:cxnSp>
          <p:nvCxnSpPr>
            <p:cNvPr id="50" name="Straight Arrow Connector 49"/>
            <p:cNvCxnSpPr/>
            <p:nvPr/>
          </p:nvCxnSpPr>
          <p:spPr>
            <a:xfrm>
              <a:off x="5114900" y="1696358"/>
              <a:ext cx="363322" cy="1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5791145" y="1707404"/>
              <a:ext cx="381000" cy="7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486400" y="1511692"/>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cxnSp>
          <p:nvCxnSpPr>
            <p:cNvPr id="53" name="Straight Arrow Connector 52"/>
            <p:cNvCxnSpPr>
              <a:stCxn id="52" idx="2"/>
            </p:cNvCxnSpPr>
            <p:nvPr/>
          </p:nvCxnSpPr>
          <p:spPr>
            <a:xfrm>
              <a:off x="5636441" y="1881024"/>
              <a:ext cx="0" cy="250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2273388" y="1761663"/>
            <a:ext cx="1057245" cy="619547"/>
            <a:chOff x="5114900" y="1511692"/>
            <a:chExt cx="1057245" cy="619547"/>
          </a:xfrm>
        </p:grpSpPr>
        <p:cxnSp>
          <p:nvCxnSpPr>
            <p:cNvPr id="55" name="Straight Arrow Connector 54"/>
            <p:cNvCxnSpPr/>
            <p:nvPr/>
          </p:nvCxnSpPr>
          <p:spPr>
            <a:xfrm>
              <a:off x="5114900" y="1696358"/>
              <a:ext cx="363322" cy="1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flipV="1">
              <a:off x="5791145" y="1707404"/>
              <a:ext cx="381000" cy="7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486400" y="1511692"/>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cxnSp>
          <p:nvCxnSpPr>
            <p:cNvPr id="58" name="Straight Arrow Connector 57"/>
            <p:cNvCxnSpPr>
              <a:stCxn id="57" idx="2"/>
            </p:cNvCxnSpPr>
            <p:nvPr/>
          </p:nvCxnSpPr>
          <p:spPr>
            <a:xfrm>
              <a:off x="5636441" y="1881024"/>
              <a:ext cx="0" cy="250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359668" y="2851467"/>
            <a:ext cx="831612" cy="575937"/>
            <a:chOff x="5114900" y="1511692"/>
            <a:chExt cx="1057245" cy="619547"/>
          </a:xfrm>
        </p:grpSpPr>
        <p:cxnSp>
          <p:nvCxnSpPr>
            <p:cNvPr id="60" name="Straight Arrow Connector 59"/>
            <p:cNvCxnSpPr/>
            <p:nvPr/>
          </p:nvCxnSpPr>
          <p:spPr>
            <a:xfrm>
              <a:off x="5114900" y="1696358"/>
              <a:ext cx="363322" cy="1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5791145" y="1707404"/>
              <a:ext cx="381000" cy="7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486400" y="1511692"/>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cxnSp>
          <p:nvCxnSpPr>
            <p:cNvPr id="63" name="Straight Arrow Connector 62"/>
            <p:cNvCxnSpPr>
              <a:stCxn id="62" idx="2"/>
            </p:cNvCxnSpPr>
            <p:nvPr/>
          </p:nvCxnSpPr>
          <p:spPr>
            <a:xfrm>
              <a:off x="5636441" y="1881024"/>
              <a:ext cx="0" cy="250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2350861" y="2837462"/>
            <a:ext cx="831612" cy="575937"/>
            <a:chOff x="5114900" y="1511692"/>
            <a:chExt cx="1057245" cy="619547"/>
          </a:xfrm>
        </p:grpSpPr>
        <p:cxnSp>
          <p:nvCxnSpPr>
            <p:cNvPr id="65" name="Straight Arrow Connector 64"/>
            <p:cNvCxnSpPr/>
            <p:nvPr/>
          </p:nvCxnSpPr>
          <p:spPr>
            <a:xfrm>
              <a:off x="5114900" y="1696358"/>
              <a:ext cx="363322" cy="1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5791145" y="1707404"/>
              <a:ext cx="381000" cy="7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5486400" y="1511692"/>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cxnSp>
          <p:nvCxnSpPr>
            <p:cNvPr id="68" name="Straight Arrow Connector 67"/>
            <p:cNvCxnSpPr>
              <a:stCxn id="67" idx="2"/>
            </p:cNvCxnSpPr>
            <p:nvPr/>
          </p:nvCxnSpPr>
          <p:spPr>
            <a:xfrm>
              <a:off x="5636441" y="1881024"/>
              <a:ext cx="0" cy="250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2993131" y="2310017"/>
            <a:ext cx="831612" cy="575937"/>
            <a:chOff x="5114900" y="1511692"/>
            <a:chExt cx="1057245" cy="619547"/>
          </a:xfrm>
        </p:grpSpPr>
        <p:cxnSp>
          <p:nvCxnSpPr>
            <p:cNvPr id="70" name="Straight Arrow Connector 69"/>
            <p:cNvCxnSpPr/>
            <p:nvPr/>
          </p:nvCxnSpPr>
          <p:spPr>
            <a:xfrm>
              <a:off x="5114900" y="1696358"/>
              <a:ext cx="363322" cy="1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flipV="1">
              <a:off x="5791145" y="1707404"/>
              <a:ext cx="381000" cy="7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486400" y="1511692"/>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cxnSp>
          <p:nvCxnSpPr>
            <p:cNvPr id="73" name="Straight Arrow Connector 72"/>
            <p:cNvCxnSpPr>
              <a:stCxn id="72" idx="2"/>
            </p:cNvCxnSpPr>
            <p:nvPr/>
          </p:nvCxnSpPr>
          <p:spPr>
            <a:xfrm>
              <a:off x="5636441" y="1881024"/>
              <a:ext cx="0" cy="250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4189893" y="2176531"/>
            <a:ext cx="831612" cy="816408"/>
            <a:chOff x="5114900" y="1511692"/>
            <a:chExt cx="1057245" cy="619547"/>
          </a:xfrm>
        </p:grpSpPr>
        <p:cxnSp>
          <p:nvCxnSpPr>
            <p:cNvPr id="75" name="Straight Arrow Connector 74"/>
            <p:cNvCxnSpPr/>
            <p:nvPr/>
          </p:nvCxnSpPr>
          <p:spPr>
            <a:xfrm>
              <a:off x="5114900" y="1696358"/>
              <a:ext cx="363322" cy="1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5791145" y="1707404"/>
              <a:ext cx="381000" cy="7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486400" y="1511692"/>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cxnSp>
          <p:nvCxnSpPr>
            <p:cNvPr id="78" name="Straight Arrow Connector 77"/>
            <p:cNvCxnSpPr>
              <a:stCxn id="77" idx="2"/>
            </p:cNvCxnSpPr>
            <p:nvPr/>
          </p:nvCxnSpPr>
          <p:spPr>
            <a:xfrm>
              <a:off x="5636441" y="1881024"/>
              <a:ext cx="0" cy="250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3558793" y="2837462"/>
            <a:ext cx="831612" cy="575937"/>
            <a:chOff x="5114900" y="1511692"/>
            <a:chExt cx="1057245" cy="619547"/>
          </a:xfrm>
        </p:grpSpPr>
        <p:cxnSp>
          <p:nvCxnSpPr>
            <p:cNvPr id="80" name="Straight Arrow Connector 79"/>
            <p:cNvCxnSpPr/>
            <p:nvPr/>
          </p:nvCxnSpPr>
          <p:spPr>
            <a:xfrm>
              <a:off x="5114900" y="1696358"/>
              <a:ext cx="363322" cy="1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5791145" y="1707404"/>
              <a:ext cx="381000" cy="7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486400" y="1511692"/>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cxnSp>
          <p:nvCxnSpPr>
            <p:cNvPr id="83" name="Straight Arrow Connector 82"/>
            <p:cNvCxnSpPr>
              <a:stCxn id="82" idx="2"/>
            </p:cNvCxnSpPr>
            <p:nvPr/>
          </p:nvCxnSpPr>
          <p:spPr>
            <a:xfrm>
              <a:off x="5636441" y="1881024"/>
              <a:ext cx="0" cy="250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4695639" y="2848034"/>
            <a:ext cx="831612" cy="575937"/>
            <a:chOff x="5114900" y="1511692"/>
            <a:chExt cx="1057245" cy="619547"/>
          </a:xfrm>
        </p:grpSpPr>
        <p:cxnSp>
          <p:nvCxnSpPr>
            <p:cNvPr id="85" name="Straight Arrow Connector 84"/>
            <p:cNvCxnSpPr/>
            <p:nvPr/>
          </p:nvCxnSpPr>
          <p:spPr>
            <a:xfrm>
              <a:off x="5114900" y="1696358"/>
              <a:ext cx="363322" cy="1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5791145" y="1707404"/>
              <a:ext cx="381000" cy="7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5486400" y="1511692"/>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cxnSp>
          <p:nvCxnSpPr>
            <p:cNvPr id="88" name="Straight Arrow Connector 87"/>
            <p:cNvCxnSpPr>
              <a:stCxn id="87" idx="2"/>
            </p:cNvCxnSpPr>
            <p:nvPr/>
          </p:nvCxnSpPr>
          <p:spPr>
            <a:xfrm>
              <a:off x="5636441" y="1881024"/>
              <a:ext cx="0" cy="250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9" name="Rectangle 88"/>
          <p:cNvSpPr/>
          <p:nvPr/>
        </p:nvSpPr>
        <p:spPr>
          <a:xfrm>
            <a:off x="7315200" y="856813"/>
            <a:ext cx="821059" cy="369332"/>
          </a:xfrm>
          <a:prstGeom prst="rect">
            <a:avLst/>
          </a:prstGeom>
        </p:spPr>
        <p:txBody>
          <a:bodyPr wrap="none">
            <a:spAutoFit/>
          </a:bodyPr>
          <a:lstStyle/>
          <a:p>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a+b</a:t>
            </a:r>
            <a:r>
              <a:rPr lang="en-US" dirty="0">
                <a:latin typeface="Times New Roman" pitchFamily="18" charset="0"/>
                <a:cs typeface="Times New Roman" pitchFamily="18" charset="0"/>
              </a:rPr>
              <a:t>)</a:t>
            </a:r>
            <a:r>
              <a:rPr lang="en-US" baseline="30000" dirty="0">
                <a:latin typeface="Times New Roman" pitchFamily="18" charset="0"/>
                <a:cs typeface="Times New Roman" pitchFamily="18" charset="0"/>
              </a:rPr>
              <a:t>0</a:t>
            </a:r>
            <a:r>
              <a:rPr lang="en-US" dirty="0">
                <a:latin typeface="Times New Roman" pitchFamily="18" charset="0"/>
                <a:cs typeface="Times New Roman" pitchFamily="18" charset="0"/>
              </a:rPr>
              <a:t> </a:t>
            </a:r>
            <a:endParaRPr lang="en-US" dirty="0"/>
          </a:p>
        </p:txBody>
      </p:sp>
      <p:sp>
        <p:nvSpPr>
          <p:cNvPr id="90" name="Rectangle 89"/>
          <p:cNvSpPr/>
          <p:nvPr/>
        </p:nvSpPr>
        <p:spPr>
          <a:xfrm>
            <a:off x="7315200" y="1226145"/>
            <a:ext cx="821059" cy="369332"/>
          </a:xfrm>
          <a:prstGeom prst="rect">
            <a:avLst/>
          </a:prstGeom>
        </p:spPr>
        <p:txBody>
          <a:bodyPr wrap="none">
            <a:spAutoFit/>
          </a:bodyPr>
          <a:lstStyle/>
          <a:p>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a+b</a:t>
            </a:r>
            <a:r>
              <a:rPr lang="en-US" dirty="0">
                <a:latin typeface="Times New Roman" pitchFamily="18" charset="0"/>
                <a:cs typeface="Times New Roman" pitchFamily="18" charset="0"/>
              </a:rPr>
              <a:t>)</a:t>
            </a:r>
            <a:r>
              <a:rPr lang="en-US" baseline="30000" dirty="0">
                <a:latin typeface="Times New Roman" pitchFamily="18" charset="0"/>
                <a:cs typeface="Times New Roman" pitchFamily="18" charset="0"/>
              </a:rPr>
              <a:t>1</a:t>
            </a:r>
            <a:r>
              <a:rPr lang="en-US" dirty="0">
                <a:latin typeface="Times New Roman" pitchFamily="18" charset="0"/>
                <a:cs typeface="Times New Roman" pitchFamily="18" charset="0"/>
              </a:rPr>
              <a:t> </a:t>
            </a:r>
            <a:endParaRPr lang="en-US" dirty="0"/>
          </a:p>
        </p:txBody>
      </p:sp>
      <p:sp>
        <p:nvSpPr>
          <p:cNvPr id="91" name="Rectangle 90"/>
          <p:cNvSpPr/>
          <p:nvPr/>
        </p:nvSpPr>
        <p:spPr>
          <a:xfrm>
            <a:off x="7315199" y="1752600"/>
            <a:ext cx="821059" cy="369332"/>
          </a:xfrm>
          <a:prstGeom prst="rect">
            <a:avLst/>
          </a:prstGeom>
        </p:spPr>
        <p:txBody>
          <a:bodyPr wrap="none">
            <a:spAutoFit/>
          </a:bodyPr>
          <a:lstStyle/>
          <a:p>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a+b</a:t>
            </a:r>
            <a:r>
              <a:rPr lang="en-US" dirty="0">
                <a:latin typeface="Times New Roman" pitchFamily="18" charset="0"/>
                <a:cs typeface="Times New Roman" pitchFamily="18" charset="0"/>
              </a:rPr>
              <a:t>)</a:t>
            </a:r>
            <a:r>
              <a:rPr lang="en-US" baseline="30000" dirty="0">
                <a:latin typeface="Times New Roman" pitchFamily="18" charset="0"/>
                <a:cs typeface="Times New Roman" pitchFamily="18" charset="0"/>
              </a:rPr>
              <a:t>2</a:t>
            </a:r>
            <a:r>
              <a:rPr lang="en-US" dirty="0">
                <a:latin typeface="Times New Roman" pitchFamily="18" charset="0"/>
                <a:cs typeface="Times New Roman" pitchFamily="18" charset="0"/>
              </a:rPr>
              <a:t> </a:t>
            </a:r>
            <a:endParaRPr lang="en-US" dirty="0"/>
          </a:p>
        </p:txBody>
      </p:sp>
      <p:sp>
        <p:nvSpPr>
          <p:cNvPr id="92" name="Rectangle 91"/>
          <p:cNvSpPr/>
          <p:nvPr/>
        </p:nvSpPr>
        <p:spPr>
          <a:xfrm>
            <a:off x="7315198" y="2307286"/>
            <a:ext cx="821059" cy="369332"/>
          </a:xfrm>
          <a:prstGeom prst="rect">
            <a:avLst/>
          </a:prstGeom>
        </p:spPr>
        <p:txBody>
          <a:bodyPr wrap="none">
            <a:spAutoFit/>
          </a:bodyPr>
          <a:lstStyle/>
          <a:p>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a+b</a:t>
            </a:r>
            <a:r>
              <a:rPr lang="en-US" dirty="0">
                <a:latin typeface="Times New Roman" pitchFamily="18" charset="0"/>
                <a:cs typeface="Times New Roman" pitchFamily="18" charset="0"/>
              </a:rPr>
              <a:t>)</a:t>
            </a:r>
            <a:r>
              <a:rPr lang="en-US" baseline="30000" dirty="0">
                <a:latin typeface="Times New Roman" pitchFamily="18" charset="0"/>
                <a:cs typeface="Times New Roman" pitchFamily="18" charset="0"/>
              </a:rPr>
              <a:t>3</a:t>
            </a:r>
            <a:r>
              <a:rPr lang="en-US" dirty="0">
                <a:latin typeface="Times New Roman" pitchFamily="18" charset="0"/>
                <a:cs typeface="Times New Roman" pitchFamily="18" charset="0"/>
              </a:rPr>
              <a:t> </a:t>
            </a:r>
            <a:endParaRPr lang="en-US" dirty="0"/>
          </a:p>
        </p:txBody>
      </p:sp>
      <p:sp>
        <p:nvSpPr>
          <p:cNvPr id="93" name="Rectangle 92"/>
          <p:cNvSpPr/>
          <p:nvPr/>
        </p:nvSpPr>
        <p:spPr>
          <a:xfrm>
            <a:off x="7257489" y="2822037"/>
            <a:ext cx="936475" cy="369332"/>
          </a:xfrm>
          <a:prstGeom prst="rect">
            <a:avLst/>
          </a:prstGeom>
        </p:spPr>
        <p:txBody>
          <a:bodyPr wrap="none">
            <a:spAutoFit/>
          </a:bodyPr>
          <a:lstStyle/>
          <a:p>
            <a:r>
              <a:rPr lang="en-US" dirty="0">
                <a:latin typeface="Times New Roman" pitchFamily="18" charset="0"/>
                <a:cs typeface="Times New Roman" pitchFamily="18" charset="0"/>
              </a:rPr>
              <a:t>(a + b)</a:t>
            </a:r>
            <a:r>
              <a:rPr lang="en-US" baseline="30000" dirty="0">
                <a:latin typeface="Times New Roman" pitchFamily="18" charset="0"/>
                <a:cs typeface="Times New Roman" pitchFamily="18" charset="0"/>
              </a:rPr>
              <a:t>4</a:t>
            </a:r>
            <a:r>
              <a:rPr lang="en-US" dirty="0">
                <a:latin typeface="Times New Roman" pitchFamily="18" charset="0"/>
                <a:cs typeface="Times New Roman" pitchFamily="18" charset="0"/>
              </a:rPr>
              <a:t> </a:t>
            </a:r>
            <a:endParaRPr lang="en-US" dirty="0"/>
          </a:p>
        </p:txBody>
      </p:sp>
      <p:sp>
        <p:nvSpPr>
          <p:cNvPr id="94" name="Rectangle 93"/>
          <p:cNvSpPr/>
          <p:nvPr/>
        </p:nvSpPr>
        <p:spPr>
          <a:xfrm>
            <a:off x="7220390" y="3348492"/>
            <a:ext cx="936475" cy="369332"/>
          </a:xfrm>
          <a:prstGeom prst="rect">
            <a:avLst/>
          </a:prstGeom>
        </p:spPr>
        <p:txBody>
          <a:bodyPr wrap="none">
            <a:spAutoFit/>
          </a:bodyPr>
          <a:lstStyle/>
          <a:p>
            <a:r>
              <a:rPr lang="en-US" dirty="0">
                <a:latin typeface="Times New Roman" pitchFamily="18" charset="0"/>
                <a:cs typeface="Times New Roman" pitchFamily="18" charset="0"/>
              </a:rPr>
              <a:t>(a + b)</a:t>
            </a:r>
            <a:r>
              <a:rPr lang="en-US" baseline="30000" dirty="0">
                <a:latin typeface="Times New Roman" pitchFamily="18" charset="0"/>
                <a:cs typeface="Times New Roman" pitchFamily="18" charset="0"/>
              </a:rPr>
              <a:t>5</a:t>
            </a:r>
            <a:r>
              <a:rPr lang="en-US" dirty="0">
                <a:latin typeface="Times New Roman" pitchFamily="18" charset="0"/>
                <a:cs typeface="Times New Roman" pitchFamily="18" charset="0"/>
              </a:rPr>
              <a:t> </a:t>
            </a:r>
            <a:endParaRPr lang="en-US" dirty="0"/>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2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6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26"/>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79"/>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27"/>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84"/>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89" grpId="0"/>
      <p:bldP spid="90" grpId="0"/>
      <p:bldP spid="91" grpId="0"/>
      <p:bldP spid="92" grpId="0"/>
      <p:bldP spid="93" grpId="0"/>
      <p:bldP spid="9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D6335B8-DF8D-4EBD-A939-F10C4CC349BB}" type="datetime1">
              <a:rPr lang="en-US" smtClean="0"/>
              <a:t>7/30/2023</a:t>
            </a:fld>
            <a:endParaRPr lang="en-US"/>
          </a:p>
        </p:txBody>
      </p:sp>
      <p:sp>
        <p:nvSpPr>
          <p:cNvPr id="4" name="Footer Placeholder 3"/>
          <p:cNvSpPr>
            <a:spLocks noGrp="1"/>
          </p:cNvSpPr>
          <p:nvPr>
            <p:ph type="ftr" sz="quarter" idx="11"/>
          </p:nvPr>
        </p:nvSpPr>
        <p:spPr/>
        <p:txBody>
          <a:bodyPr/>
          <a:lstStyle/>
          <a:p>
            <a:r>
              <a:rPr lang="en-US" smtClean="0"/>
              <a:t>prepared by Jay Narayan Jha</a:t>
            </a:r>
            <a:endParaRPr lang="en-US"/>
          </a:p>
        </p:txBody>
      </p:sp>
      <p:sp>
        <p:nvSpPr>
          <p:cNvPr id="5" name="Slide Number Placeholder 4"/>
          <p:cNvSpPr>
            <a:spLocks noGrp="1"/>
          </p:cNvSpPr>
          <p:nvPr>
            <p:ph type="sldNum" sz="quarter" idx="12"/>
          </p:nvPr>
        </p:nvSpPr>
        <p:spPr/>
        <p:txBody>
          <a:bodyPr/>
          <a:lstStyle/>
          <a:p>
            <a:r>
              <a:rPr lang="en-US" dirty="0" smtClean="0"/>
              <a:t>5</a:t>
            </a:r>
            <a:endParaRPr lang="en-US" dirty="0"/>
          </a:p>
        </p:txBody>
      </p:sp>
      <p:sp>
        <p:nvSpPr>
          <p:cNvPr id="6" name="Rectangle 5"/>
          <p:cNvSpPr/>
          <p:nvPr/>
        </p:nvSpPr>
        <p:spPr>
          <a:xfrm>
            <a:off x="152400" y="205104"/>
            <a:ext cx="1229439" cy="369332"/>
          </a:xfrm>
          <a:prstGeom prst="rect">
            <a:avLst/>
          </a:prstGeom>
        </p:spPr>
        <p:txBody>
          <a:bodyPr wrap="none">
            <a:spAutoFit/>
          </a:bodyPr>
          <a:lstStyle/>
          <a:p>
            <a:r>
              <a:rPr lang="en-US" b="1" dirty="0"/>
              <a:t>Example </a:t>
            </a:r>
            <a:r>
              <a:rPr lang="en-US" b="1" dirty="0" smtClean="0"/>
              <a:t>3:</a:t>
            </a:r>
            <a:endParaRPr lang="en-US" b="1" dirty="0"/>
          </a:p>
        </p:txBody>
      </p:sp>
      <p:sp>
        <p:nvSpPr>
          <p:cNvPr id="7" name="Rectangle 6"/>
          <p:cNvSpPr/>
          <p:nvPr/>
        </p:nvSpPr>
        <p:spPr>
          <a:xfrm>
            <a:off x="1360374" y="205104"/>
            <a:ext cx="7555026" cy="646331"/>
          </a:xfrm>
          <a:prstGeom prst="rect">
            <a:avLst/>
          </a:prstGeom>
        </p:spPr>
        <p:txBody>
          <a:bodyPr wrap="square">
            <a:spAutoFit/>
          </a:bodyPr>
          <a:lstStyle/>
          <a:p>
            <a:r>
              <a:rPr lang="en-US" dirty="0"/>
              <a:t>Three persons enter into car, where there are 5 seats. In how many ways can they take up their seats</a:t>
            </a:r>
            <a:r>
              <a:rPr lang="en-US" dirty="0" smtClean="0"/>
              <a:t>?</a:t>
            </a:r>
            <a:endParaRPr lang="en-US" dirty="0"/>
          </a:p>
        </p:txBody>
      </p:sp>
      <p:sp>
        <p:nvSpPr>
          <p:cNvPr id="8" name="Rectangle 7"/>
          <p:cNvSpPr/>
          <p:nvPr/>
        </p:nvSpPr>
        <p:spPr>
          <a:xfrm>
            <a:off x="152400" y="842604"/>
            <a:ext cx="1229439" cy="369332"/>
          </a:xfrm>
          <a:prstGeom prst="rect">
            <a:avLst/>
          </a:prstGeom>
        </p:spPr>
        <p:txBody>
          <a:bodyPr wrap="square">
            <a:spAutoFit/>
          </a:bodyPr>
          <a:lstStyle/>
          <a:p>
            <a:r>
              <a:rPr lang="en-US" dirty="0"/>
              <a:t> </a:t>
            </a:r>
            <a:r>
              <a:rPr lang="en-US" b="1" dirty="0"/>
              <a:t>Solution</a:t>
            </a:r>
            <a:r>
              <a:rPr lang="en-US" b="1" dirty="0" smtClean="0"/>
              <a:t>:-</a:t>
            </a:r>
            <a:endParaRPr lang="en-US" dirty="0"/>
          </a:p>
        </p:txBody>
      </p:sp>
      <p:sp>
        <p:nvSpPr>
          <p:cNvPr id="9" name="Rectangle 8"/>
          <p:cNvSpPr/>
          <p:nvPr/>
        </p:nvSpPr>
        <p:spPr>
          <a:xfrm>
            <a:off x="1219200" y="851435"/>
            <a:ext cx="7696200" cy="923330"/>
          </a:xfrm>
          <a:prstGeom prst="rect">
            <a:avLst/>
          </a:prstGeom>
        </p:spPr>
        <p:txBody>
          <a:bodyPr wrap="square">
            <a:spAutoFit/>
          </a:bodyPr>
          <a:lstStyle/>
          <a:p>
            <a:r>
              <a:rPr lang="en-US" dirty="0"/>
              <a:t>The first person has a choice of 5 seats . The second person has a choice of 4 seats. Similarly, the third person has a choice of 3 seats. Hence, the required number of ways in which all 	the three persons can seat is 5*4*3 =60 ways</a:t>
            </a:r>
            <a:r>
              <a:rPr lang="en-US" dirty="0">
                <a:solidFill>
                  <a:schemeClr val="accent5"/>
                </a:solidFill>
              </a:rPr>
              <a:t>. </a:t>
            </a:r>
            <a:endParaRPr lang="en-US" dirty="0"/>
          </a:p>
        </p:txBody>
      </p:sp>
      <p:sp>
        <p:nvSpPr>
          <p:cNvPr id="11" name="Rectangle 10"/>
          <p:cNvSpPr/>
          <p:nvPr/>
        </p:nvSpPr>
        <p:spPr>
          <a:xfrm>
            <a:off x="150747" y="1774765"/>
            <a:ext cx="1229439" cy="369332"/>
          </a:xfrm>
          <a:prstGeom prst="rect">
            <a:avLst/>
          </a:prstGeom>
        </p:spPr>
        <p:txBody>
          <a:bodyPr wrap="none">
            <a:spAutoFit/>
          </a:bodyPr>
          <a:lstStyle/>
          <a:p>
            <a:r>
              <a:rPr lang="en-US" b="1" dirty="0"/>
              <a:t>Example </a:t>
            </a:r>
            <a:r>
              <a:rPr lang="en-US" b="1" dirty="0" smtClean="0"/>
              <a:t>4:</a:t>
            </a:r>
            <a:endParaRPr lang="en-US" b="1" dirty="0"/>
          </a:p>
        </p:txBody>
      </p:sp>
      <p:sp>
        <p:nvSpPr>
          <p:cNvPr id="12" name="Rectangle 11"/>
          <p:cNvSpPr/>
          <p:nvPr/>
        </p:nvSpPr>
        <p:spPr>
          <a:xfrm>
            <a:off x="1291106" y="1774765"/>
            <a:ext cx="7090893" cy="646331"/>
          </a:xfrm>
          <a:prstGeom prst="rect">
            <a:avLst/>
          </a:prstGeom>
        </p:spPr>
        <p:txBody>
          <a:bodyPr wrap="square">
            <a:spAutoFit/>
          </a:bodyPr>
          <a:lstStyle/>
          <a:p>
            <a:r>
              <a:rPr lang="en-US" dirty="0"/>
              <a:t>A coin is tossed three times and the outcomes are recorded. How many possible outcomes are there</a:t>
            </a:r>
            <a:r>
              <a:rPr lang="en-US" dirty="0" smtClean="0"/>
              <a:t>?</a:t>
            </a:r>
            <a:endParaRPr lang="en-US" dirty="0"/>
          </a:p>
        </p:txBody>
      </p:sp>
      <p:sp>
        <p:nvSpPr>
          <p:cNvPr id="13" name="Rectangle 12"/>
          <p:cNvSpPr/>
          <p:nvPr/>
        </p:nvSpPr>
        <p:spPr>
          <a:xfrm>
            <a:off x="1219200" y="2899126"/>
            <a:ext cx="7203048" cy="646331"/>
          </a:xfrm>
          <a:prstGeom prst="rect">
            <a:avLst/>
          </a:prstGeom>
        </p:spPr>
        <p:txBody>
          <a:bodyPr wrap="square">
            <a:spAutoFit/>
          </a:bodyPr>
          <a:lstStyle/>
          <a:p>
            <a:r>
              <a:rPr lang="en-US" dirty="0" smtClean="0"/>
              <a:t>So</a:t>
            </a:r>
            <a:r>
              <a:rPr lang="en-US" dirty="0"/>
              <a:t>, by multiplication rule, when a coin is </a:t>
            </a:r>
            <a:r>
              <a:rPr lang="en-US" dirty="0" smtClean="0"/>
              <a:t>tossed </a:t>
            </a:r>
            <a:r>
              <a:rPr lang="en-US" dirty="0"/>
              <a:t>three times the outcome is 	</a:t>
            </a:r>
            <a:r>
              <a:rPr lang="en-US" dirty="0" smtClean="0"/>
              <a:t>2 × 2 × 2 = 8</a:t>
            </a:r>
            <a:r>
              <a:rPr lang="en-US" dirty="0"/>
              <a:t>.</a:t>
            </a:r>
          </a:p>
        </p:txBody>
      </p:sp>
      <p:sp>
        <p:nvSpPr>
          <p:cNvPr id="14" name="Rectangle 13"/>
          <p:cNvSpPr/>
          <p:nvPr/>
        </p:nvSpPr>
        <p:spPr>
          <a:xfrm>
            <a:off x="172607" y="2507189"/>
            <a:ext cx="1172116" cy="400110"/>
          </a:xfrm>
          <a:prstGeom prst="rect">
            <a:avLst/>
          </a:prstGeom>
        </p:spPr>
        <p:txBody>
          <a:bodyPr wrap="none">
            <a:spAutoFit/>
          </a:bodyPr>
          <a:lstStyle/>
          <a:p>
            <a:r>
              <a:rPr lang="en-US" b="1" dirty="0"/>
              <a:t>Solution:-</a:t>
            </a:r>
            <a:r>
              <a:rPr lang="en-US" sz="2000" b="1" dirty="0"/>
              <a:t> </a:t>
            </a:r>
            <a:endParaRPr lang="en-US" b="1" dirty="0"/>
          </a:p>
        </p:txBody>
      </p:sp>
      <p:sp>
        <p:nvSpPr>
          <p:cNvPr id="15" name="Rectangle 14"/>
          <p:cNvSpPr/>
          <p:nvPr/>
        </p:nvSpPr>
        <p:spPr>
          <a:xfrm>
            <a:off x="1283593" y="2527236"/>
            <a:ext cx="6858000" cy="400110"/>
          </a:xfrm>
          <a:prstGeom prst="rect">
            <a:avLst/>
          </a:prstGeom>
        </p:spPr>
        <p:txBody>
          <a:bodyPr wrap="square">
            <a:spAutoFit/>
          </a:bodyPr>
          <a:lstStyle/>
          <a:p>
            <a:r>
              <a:rPr lang="en-US" sz="2000" dirty="0"/>
              <a:t>S</a:t>
            </a:r>
            <a:r>
              <a:rPr lang="en-US" dirty="0"/>
              <a:t>ince, each toss of a coin has two faces and so has two outcomes H &amp; T. </a:t>
            </a:r>
          </a:p>
        </p:txBody>
      </p:sp>
      <p:sp>
        <p:nvSpPr>
          <p:cNvPr id="17" name="Rectangle 16"/>
          <p:cNvSpPr/>
          <p:nvPr/>
        </p:nvSpPr>
        <p:spPr>
          <a:xfrm>
            <a:off x="232852" y="3607855"/>
            <a:ext cx="2294667" cy="369332"/>
          </a:xfrm>
          <a:prstGeom prst="rect">
            <a:avLst/>
          </a:prstGeom>
        </p:spPr>
        <p:txBody>
          <a:bodyPr wrap="none">
            <a:spAutoFit/>
          </a:bodyPr>
          <a:lstStyle/>
          <a:p>
            <a:r>
              <a:rPr lang="en-US" b="1" dirty="0"/>
              <a:t>The </a:t>
            </a:r>
            <a:r>
              <a:rPr lang="en-US" b="1" dirty="0" smtClean="0"/>
              <a:t>subtraction rule</a:t>
            </a:r>
            <a:r>
              <a:rPr lang="en-US" b="1" dirty="0"/>
              <a:t>:- </a:t>
            </a:r>
          </a:p>
        </p:txBody>
      </p:sp>
      <p:sp>
        <p:nvSpPr>
          <p:cNvPr id="19" name="Rectangle 18"/>
          <p:cNvSpPr/>
          <p:nvPr/>
        </p:nvSpPr>
        <p:spPr>
          <a:xfrm>
            <a:off x="873616" y="3955692"/>
            <a:ext cx="7315200" cy="1477328"/>
          </a:xfrm>
          <a:prstGeom prst="rect">
            <a:avLst/>
          </a:prstGeom>
        </p:spPr>
        <p:txBody>
          <a:bodyPr wrap="square">
            <a:spAutoFit/>
          </a:bodyPr>
          <a:lstStyle/>
          <a:p>
            <a:pPr>
              <a:buNone/>
            </a:pPr>
            <a:r>
              <a:rPr lang="en-US" dirty="0"/>
              <a:t>If an event can occur in ‘m’ ways and another event can occur in ‘n’ ways, </a:t>
            </a:r>
            <a:r>
              <a:rPr lang="en-US" dirty="0" smtClean="0"/>
              <a:t> </a:t>
            </a:r>
            <a:r>
              <a:rPr lang="en-US" dirty="0"/>
              <a:t>then </a:t>
            </a:r>
            <a:r>
              <a:rPr lang="en-US" dirty="0" smtClean="0"/>
              <a:t>the total number of ways is m + n minus the number of ways  that are common to the two different ways. It is also known as the principle of inclusion-exclusion: </a:t>
            </a:r>
          </a:p>
          <a:p>
            <a:r>
              <a:rPr lang="en-US" dirty="0"/>
              <a:t> </a:t>
            </a:r>
            <a:r>
              <a:rPr lang="en-US" dirty="0" smtClean="0"/>
              <a:t>n(A </a:t>
            </a:r>
            <a:r>
              <a:rPr lang="en-US" dirty="0" smtClean="0">
                <a:ea typeface="NSimSun" panose="02010609030101010101" pitchFamily="49" charset="-122"/>
              </a:rPr>
              <a:t>∪</a:t>
            </a:r>
            <a:r>
              <a:rPr lang="en-US" dirty="0" smtClean="0"/>
              <a:t> B) = n(A) + n(B) – n(A </a:t>
            </a:r>
            <a:r>
              <a:rPr lang="en-US" dirty="0" smtClean="0">
                <a:ea typeface="NSimSun" panose="02010609030101010101" pitchFamily="49" charset="-122"/>
              </a:rPr>
              <a:t>∩ B)</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1" grpId="0"/>
      <p:bldP spid="12" grpId="0"/>
      <p:bldP spid="13" grpId="0"/>
      <p:bldP spid="14" grpId="0"/>
      <p:bldP spid="15" grpId="0"/>
      <p:bldP spid="17"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CE15D2-EF54-446C-80C1-ECF72AE62466}" type="datetime1">
              <a:rPr lang="en-US" smtClean="0"/>
              <a:t>7/30/2023</a:t>
            </a:fld>
            <a:endParaRPr lang="en-US"/>
          </a:p>
        </p:txBody>
      </p:sp>
      <p:sp>
        <p:nvSpPr>
          <p:cNvPr id="6" name="Footer Placeholder 5"/>
          <p:cNvSpPr>
            <a:spLocks noGrp="1"/>
          </p:cNvSpPr>
          <p:nvPr>
            <p:ph type="ftr" sz="quarter" idx="11"/>
          </p:nvPr>
        </p:nvSpPr>
        <p:spPr/>
        <p:txBody>
          <a:bodyPr/>
          <a:lstStyle/>
          <a:p>
            <a:r>
              <a:rPr lang="en-US" smtClean="0"/>
              <a:t>prepared by Jay Narayan Jha</a:t>
            </a:r>
            <a:endParaRPr lang="en-US" dirty="0"/>
          </a:p>
        </p:txBody>
      </p:sp>
      <p:sp>
        <p:nvSpPr>
          <p:cNvPr id="5" name="Slide Number Placeholder 4"/>
          <p:cNvSpPr>
            <a:spLocks noGrp="1"/>
          </p:cNvSpPr>
          <p:nvPr>
            <p:ph type="sldNum" sz="quarter" idx="12"/>
          </p:nvPr>
        </p:nvSpPr>
        <p:spPr/>
        <p:txBody>
          <a:bodyPr/>
          <a:lstStyle/>
          <a:p>
            <a:fld id="{3C8D7F02-DCD7-4EB4-81DD-47A339250009}" type="slidenum">
              <a:rPr lang="en-US" smtClean="0"/>
              <a:pPr/>
              <a:t>30</a:t>
            </a:fld>
            <a:endParaRPr lang="en-US"/>
          </a:p>
        </p:txBody>
      </p:sp>
      <p:sp>
        <p:nvSpPr>
          <p:cNvPr id="8" name="Rectangle 7"/>
          <p:cNvSpPr/>
          <p:nvPr/>
        </p:nvSpPr>
        <p:spPr>
          <a:xfrm>
            <a:off x="296582" y="316985"/>
            <a:ext cx="2294218" cy="369332"/>
          </a:xfrm>
          <a:prstGeom prst="rect">
            <a:avLst/>
          </a:prstGeom>
        </p:spPr>
        <p:txBody>
          <a:bodyPr wrap="none">
            <a:spAutoFit/>
          </a:bodyPr>
          <a:lstStyle/>
          <a:p>
            <a:pPr>
              <a:buNone/>
            </a:pPr>
            <a:r>
              <a:rPr lang="en-US" b="1" dirty="0">
                <a:latin typeface="Times New Roman" pitchFamily="18" charset="0"/>
                <a:cs typeface="Times New Roman" pitchFamily="18" charset="0"/>
              </a:rPr>
              <a:t>Pigeonhole Principle:</a:t>
            </a:r>
          </a:p>
        </p:txBody>
      </p:sp>
      <p:sp>
        <p:nvSpPr>
          <p:cNvPr id="9" name="Rectangle 8"/>
          <p:cNvSpPr/>
          <p:nvPr/>
        </p:nvSpPr>
        <p:spPr>
          <a:xfrm>
            <a:off x="838200" y="659011"/>
            <a:ext cx="7848600" cy="646331"/>
          </a:xfrm>
          <a:prstGeom prst="rect">
            <a:avLst/>
          </a:prstGeom>
        </p:spPr>
        <p:txBody>
          <a:bodyPr wrap="square">
            <a:spAutoFit/>
          </a:bodyPr>
          <a:lstStyle/>
          <a:p>
            <a:r>
              <a:rPr lang="en-US" dirty="0">
                <a:latin typeface="Times New Roman" pitchFamily="18" charset="0"/>
                <a:cs typeface="Times New Roman" pitchFamily="18" charset="0"/>
              </a:rPr>
              <a:t>If ‘n’ pigeonholes are occupied by ‘</a:t>
            </a:r>
            <a:r>
              <a:rPr lang="en-US" dirty="0" smtClean="0">
                <a:latin typeface="Times New Roman" pitchFamily="18" charset="0"/>
                <a:cs typeface="Times New Roman" pitchFamily="18" charset="0"/>
              </a:rPr>
              <a:t>n + 1</a:t>
            </a:r>
            <a:r>
              <a:rPr lang="en-US" dirty="0">
                <a:latin typeface="Times New Roman" pitchFamily="18" charset="0"/>
                <a:cs typeface="Times New Roman" pitchFamily="18" charset="0"/>
              </a:rPr>
              <a:t>’ or more pigeons, then at least one pigeonhole is occupied by more than one pigeon.</a:t>
            </a:r>
            <a:endParaRPr lang="en-US" dirty="0"/>
          </a:p>
        </p:txBody>
      </p:sp>
      <p:sp>
        <p:nvSpPr>
          <p:cNvPr id="10" name="Rectangle 9"/>
          <p:cNvSpPr/>
          <p:nvPr/>
        </p:nvSpPr>
        <p:spPr>
          <a:xfrm>
            <a:off x="296582" y="1309160"/>
            <a:ext cx="3544560" cy="369332"/>
          </a:xfrm>
          <a:prstGeom prst="rect">
            <a:avLst/>
          </a:prstGeom>
        </p:spPr>
        <p:txBody>
          <a:bodyPr wrap="none">
            <a:spAutoFit/>
          </a:bodyPr>
          <a:lstStyle/>
          <a:p>
            <a:pPr>
              <a:buNone/>
            </a:pPr>
            <a:r>
              <a:rPr lang="en-US" b="1" dirty="0">
                <a:latin typeface="Times New Roman" pitchFamily="18" charset="0"/>
                <a:cs typeface="Times New Roman" pitchFamily="18" charset="0"/>
              </a:rPr>
              <a:t>Generalized Pigeonhole Principle:</a:t>
            </a:r>
          </a:p>
        </p:txBody>
      </p:sp>
      <p:sp>
        <p:nvSpPr>
          <p:cNvPr id="11" name="Rectangle 10"/>
          <p:cNvSpPr/>
          <p:nvPr/>
        </p:nvSpPr>
        <p:spPr>
          <a:xfrm>
            <a:off x="685800" y="1676400"/>
            <a:ext cx="8229600" cy="646331"/>
          </a:xfrm>
          <a:prstGeom prst="rect">
            <a:avLst/>
          </a:prstGeom>
        </p:spPr>
        <p:txBody>
          <a:bodyPr wrap="square">
            <a:spAutoFit/>
          </a:bodyPr>
          <a:lstStyle/>
          <a:p>
            <a:pPr>
              <a:buNone/>
            </a:pPr>
            <a:r>
              <a:rPr lang="en-US" dirty="0">
                <a:latin typeface="Times New Roman" pitchFamily="18" charset="0"/>
                <a:cs typeface="Times New Roman" pitchFamily="18" charset="0"/>
              </a:rPr>
              <a:t>If ‘n’ pigeonholes are occupied by ‘</a:t>
            </a:r>
            <a:r>
              <a:rPr lang="en-US" dirty="0" err="1" smtClean="0">
                <a:latin typeface="Times New Roman" pitchFamily="18" charset="0"/>
                <a:cs typeface="Times New Roman" pitchFamily="18" charset="0"/>
              </a:rPr>
              <a:t>kn</a:t>
            </a:r>
            <a:r>
              <a:rPr lang="en-US" dirty="0" smtClean="0">
                <a:latin typeface="Times New Roman" pitchFamily="18" charset="0"/>
                <a:cs typeface="Times New Roman" pitchFamily="18" charset="0"/>
              </a:rPr>
              <a:t> + 1</a:t>
            </a:r>
            <a:r>
              <a:rPr lang="en-US" dirty="0">
                <a:latin typeface="Times New Roman" pitchFamily="18" charset="0"/>
                <a:cs typeface="Times New Roman" pitchFamily="18" charset="0"/>
              </a:rPr>
              <a:t>’ or </a:t>
            </a:r>
            <a:r>
              <a:rPr lang="en-US" dirty="0" smtClean="0">
                <a:latin typeface="Times New Roman" pitchFamily="18" charset="0"/>
                <a:cs typeface="Times New Roman" pitchFamily="18" charset="0"/>
              </a:rPr>
              <a:t>more </a:t>
            </a:r>
            <a:r>
              <a:rPr lang="en-US" dirty="0">
                <a:latin typeface="Times New Roman" pitchFamily="18" charset="0"/>
                <a:cs typeface="Times New Roman" pitchFamily="18" charset="0"/>
              </a:rPr>
              <a:t>pigeons, where ‘k’ is a positive integer, then at </a:t>
            </a:r>
            <a:r>
              <a:rPr lang="en-US" dirty="0" smtClean="0">
                <a:latin typeface="Times New Roman" pitchFamily="18" charset="0"/>
                <a:cs typeface="Times New Roman" pitchFamily="18" charset="0"/>
              </a:rPr>
              <a:t>least </a:t>
            </a:r>
            <a:r>
              <a:rPr lang="en-US" dirty="0">
                <a:latin typeface="Times New Roman" pitchFamily="18" charset="0"/>
                <a:cs typeface="Times New Roman" pitchFamily="18" charset="0"/>
              </a:rPr>
              <a:t>one pigeonhole is occupied by ‘</a:t>
            </a:r>
            <a:r>
              <a:rPr lang="en-US" dirty="0" smtClean="0">
                <a:latin typeface="Times New Roman" pitchFamily="18" charset="0"/>
                <a:cs typeface="Times New Roman" pitchFamily="18" charset="0"/>
              </a:rPr>
              <a:t>k + 1</a:t>
            </a:r>
            <a:r>
              <a:rPr lang="en-US" dirty="0">
                <a:latin typeface="Times New Roman" pitchFamily="18" charset="0"/>
                <a:cs typeface="Times New Roman" pitchFamily="18" charset="0"/>
              </a:rPr>
              <a:t>’ or more pigeons.</a:t>
            </a:r>
          </a:p>
        </p:txBody>
      </p:sp>
      <p:sp>
        <p:nvSpPr>
          <p:cNvPr id="12" name="Rectangle 11"/>
          <p:cNvSpPr/>
          <p:nvPr/>
        </p:nvSpPr>
        <p:spPr>
          <a:xfrm>
            <a:off x="296582" y="3686425"/>
            <a:ext cx="1306768" cy="369332"/>
          </a:xfrm>
          <a:prstGeom prst="rect">
            <a:avLst/>
          </a:prstGeom>
        </p:spPr>
        <p:txBody>
          <a:bodyPr wrap="none">
            <a:spAutoFit/>
          </a:bodyPr>
          <a:lstStyle/>
          <a:p>
            <a:pPr>
              <a:buNone/>
            </a:pPr>
            <a:r>
              <a:rPr lang="en-US" b="1" dirty="0" smtClean="0">
                <a:latin typeface="Times New Roman" pitchFamily="18" charset="0"/>
                <a:cs typeface="Times New Roman" pitchFamily="18" charset="0"/>
              </a:rPr>
              <a:t>Example 1:</a:t>
            </a:r>
            <a:endParaRPr lang="en-US" b="1" dirty="0">
              <a:latin typeface="Times New Roman" pitchFamily="18" charset="0"/>
              <a:cs typeface="Times New Roman" pitchFamily="18" charset="0"/>
            </a:endParaRPr>
          </a:p>
        </p:txBody>
      </p:sp>
      <p:sp>
        <p:nvSpPr>
          <p:cNvPr id="13" name="Rectangle 12"/>
          <p:cNvSpPr/>
          <p:nvPr/>
        </p:nvSpPr>
        <p:spPr>
          <a:xfrm>
            <a:off x="296582" y="4107745"/>
            <a:ext cx="7696200" cy="646331"/>
          </a:xfrm>
          <a:prstGeom prst="rect">
            <a:avLst/>
          </a:prstGeom>
        </p:spPr>
        <p:txBody>
          <a:bodyPr wrap="square">
            <a:spAutoFit/>
          </a:bodyPr>
          <a:lstStyle/>
          <a:p>
            <a:pPr>
              <a:buNone/>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Find the minimum number of students in a class to be sure that three of them are born in the same month.</a:t>
            </a:r>
          </a:p>
        </p:txBody>
      </p:sp>
      <p:sp>
        <p:nvSpPr>
          <p:cNvPr id="15" name="Rectangle 14"/>
          <p:cNvSpPr/>
          <p:nvPr/>
        </p:nvSpPr>
        <p:spPr>
          <a:xfrm>
            <a:off x="486714" y="5431462"/>
            <a:ext cx="8551572" cy="646331"/>
          </a:xfrm>
          <a:prstGeom prst="rect">
            <a:avLst/>
          </a:prstGeom>
        </p:spPr>
        <p:txBody>
          <a:bodyPr wrap="square">
            <a:spAutoFit/>
          </a:bodyPr>
          <a:lstStyle/>
          <a:p>
            <a:pPr>
              <a:buNone/>
            </a:pPr>
            <a:r>
              <a:rPr lang="en-US" dirty="0">
                <a:latin typeface="Times New Roman" pitchFamily="18" charset="0"/>
                <a:cs typeface="Times New Roman" pitchFamily="18" charset="0"/>
              </a:rPr>
              <a:t>Here, </a:t>
            </a:r>
            <a:r>
              <a:rPr lang="en-US" dirty="0" smtClean="0">
                <a:latin typeface="Times New Roman" pitchFamily="18" charset="0"/>
                <a:cs typeface="Times New Roman" pitchFamily="18" charset="0"/>
              </a:rPr>
              <a:t>n = 12 </a:t>
            </a:r>
            <a:r>
              <a:rPr lang="en-US" dirty="0">
                <a:latin typeface="Times New Roman" pitchFamily="18" charset="0"/>
                <a:cs typeface="Times New Roman" pitchFamily="18" charset="0"/>
              </a:rPr>
              <a:t>month are the pigeonholes and k+1=3 or k=2. Hence, </a:t>
            </a:r>
            <a:r>
              <a:rPr lang="en-US" b="1" dirty="0" err="1" smtClean="0">
                <a:latin typeface="Times New Roman" pitchFamily="18" charset="0"/>
                <a:cs typeface="Times New Roman" pitchFamily="18" charset="0"/>
              </a:rPr>
              <a:t>kn</a:t>
            </a:r>
            <a:r>
              <a:rPr lang="en-US" b="1" dirty="0" smtClean="0">
                <a:latin typeface="Times New Roman" pitchFamily="18" charset="0"/>
                <a:cs typeface="Times New Roman" pitchFamily="18" charset="0"/>
              </a:rPr>
              <a:t> + 1=2 × 12 +1 = 25</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students (pigeons) three of them are born in same month.</a:t>
            </a:r>
          </a:p>
        </p:txBody>
      </p:sp>
      <p:sp>
        <p:nvSpPr>
          <p:cNvPr id="16" name="Rectangle 15"/>
          <p:cNvSpPr/>
          <p:nvPr/>
        </p:nvSpPr>
        <p:spPr>
          <a:xfrm>
            <a:off x="296582" y="4857943"/>
            <a:ext cx="1082348" cy="369332"/>
          </a:xfrm>
          <a:prstGeom prst="rect">
            <a:avLst/>
          </a:prstGeom>
        </p:spPr>
        <p:txBody>
          <a:bodyPr wrap="none">
            <a:spAutoFit/>
          </a:bodyPr>
          <a:lstStyle/>
          <a:p>
            <a:pPr>
              <a:buNone/>
            </a:pPr>
            <a:r>
              <a:rPr lang="en-US" b="1" dirty="0" smtClean="0">
                <a:latin typeface="Times New Roman" pitchFamily="18" charset="0"/>
                <a:cs typeface="Times New Roman" pitchFamily="18" charset="0"/>
              </a:rPr>
              <a:t>Solution:</a:t>
            </a:r>
            <a:endParaRPr lang="en-US"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740033" y="2505305"/>
                <a:ext cx="7386830" cy="785536"/>
              </a:xfrm>
              <a:prstGeom prst="rect">
                <a:avLst/>
              </a:prstGeom>
              <a:noFill/>
            </p:spPr>
            <p:txBody>
              <a:bodyPr wrap="none" rtlCol="0">
                <a:spAutoFit/>
              </a:bodyPr>
              <a:lstStyle/>
              <a:p>
                <a:r>
                  <a:rPr lang="en-US" dirty="0" smtClean="0"/>
                  <a:t>If N objects are placed into K boxes, then there is at least one box containing </a:t>
                </a:r>
              </a:p>
              <a:p>
                <a:r>
                  <a:rPr lang="en-US" dirty="0"/>
                  <a:t> </a:t>
                </a:r>
                <a:r>
                  <a:rPr lang="en-US" dirty="0" smtClean="0"/>
                  <a:t>at least </a:t>
                </a:r>
                <a14:m>
                  <m:oMath xmlns:m="http://schemas.openxmlformats.org/officeDocument/2006/math">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𝐾</m:t>
                            </m:r>
                          </m:den>
                        </m:f>
                      </m:e>
                    </m:d>
                    <m:r>
                      <a:rPr lang="en-US" b="0" i="1" smtClean="0">
                        <a:latin typeface="Cambria Math" panose="02040503050406030204" pitchFamily="18" charset="0"/>
                      </a:rPr>
                      <m:t> </m:t>
                    </m:r>
                    <m:r>
                      <a:rPr lang="en-US" b="0" i="1" smtClean="0">
                        <a:latin typeface="Cambria Math" panose="02040503050406030204" pitchFamily="18" charset="0"/>
                      </a:rPr>
                      <m:t>𝑜𝑏𝑗𝑒𝑐𝑡𝑠</m:t>
                    </m:r>
                    <m:r>
                      <a:rPr lang="en-US" b="0" i="1" smtClean="0">
                        <a:latin typeface="Cambria Math" panose="02040503050406030204" pitchFamily="18" charset="0"/>
                      </a:rPr>
                      <m:t>.</m:t>
                    </m:r>
                  </m:oMath>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40033" y="2505305"/>
                <a:ext cx="7386830" cy="785536"/>
              </a:xfrm>
              <a:prstGeom prst="rect">
                <a:avLst/>
              </a:prstGeom>
              <a:blipFill rotWithShape="0">
                <a:blip r:embed="rId2"/>
                <a:stretch>
                  <a:fillRect l="-660" t="-4651" b="-3101"/>
                </a:stretch>
              </a:blipFill>
            </p:spPr>
            <p:txBody>
              <a:bodyPr/>
              <a:lstStyle/>
              <a:p>
                <a:r>
                  <a:rPr lang="en-US">
                    <a:noFill/>
                  </a:rPr>
                  <a:t> </a:t>
                </a:r>
              </a:p>
            </p:txBody>
          </p:sp>
        </mc:Fallback>
      </mc:AlternateContent>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5"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23D28D-633D-4850-878A-C3C0457EF204}" type="datetime1">
              <a:rPr lang="en-US" smtClean="0"/>
              <a:t>7/30/2023</a:t>
            </a:fld>
            <a:endParaRPr lang="en-US"/>
          </a:p>
        </p:txBody>
      </p:sp>
      <p:sp>
        <p:nvSpPr>
          <p:cNvPr id="6" name="Footer Placeholder 5"/>
          <p:cNvSpPr>
            <a:spLocks noGrp="1"/>
          </p:cNvSpPr>
          <p:nvPr>
            <p:ph type="ftr" sz="quarter" idx="11"/>
          </p:nvPr>
        </p:nvSpPr>
        <p:spPr/>
        <p:txBody>
          <a:bodyPr/>
          <a:lstStyle/>
          <a:p>
            <a:r>
              <a:rPr lang="en-US" smtClean="0"/>
              <a:t>prepared by Jay Narayan Jha</a:t>
            </a:r>
            <a:endParaRPr lang="en-US" dirty="0"/>
          </a:p>
        </p:txBody>
      </p:sp>
      <p:sp>
        <p:nvSpPr>
          <p:cNvPr id="5" name="Slide Number Placeholder 4"/>
          <p:cNvSpPr>
            <a:spLocks noGrp="1"/>
          </p:cNvSpPr>
          <p:nvPr>
            <p:ph type="sldNum" sz="quarter" idx="12"/>
          </p:nvPr>
        </p:nvSpPr>
        <p:spPr/>
        <p:txBody>
          <a:bodyPr/>
          <a:lstStyle/>
          <a:p>
            <a:fld id="{3C8D7F02-DCD7-4EB4-81DD-47A339250009}" type="slidenum">
              <a:rPr lang="en-US" smtClean="0"/>
              <a:pPr/>
              <a:t>31</a:t>
            </a:fld>
            <a:endParaRPr lang="en-US"/>
          </a:p>
        </p:txBody>
      </p:sp>
      <p:sp>
        <p:nvSpPr>
          <p:cNvPr id="9" name="Rectangle 8"/>
          <p:cNvSpPr/>
          <p:nvPr/>
        </p:nvSpPr>
        <p:spPr>
          <a:xfrm>
            <a:off x="152400" y="1270385"/>
            <a:ext cx="1043876" cy="369332"/>
          </a:xfrm>
          <a:prstGeom prst="rect">
            <a:avLst/>
          </a:prstGeom>
        </p:spPr>
        <p:txBody>
          <a:bodyPr wrap="none">
            <a:spAutoFit/>
          </a:bodyPr>
          <a:lstStyle/>
          <a:p>
            <a:pPr>
              <a:buNone/>
            </a:pPr>
            <a:r>
              <a:rPr lang="en-US" b="1" dirty="0">
                <a:latin typeface="Times New Roman" pitchFamily="18" charset="0"/>
                <a:cs typeface="Times New Roman" pitchFamily="18" charset="0"/>
              </a:rPr>
              <a:t>solution:</a:t>
            </a:r>
            <a:endParaRPr lang="en-US" b="1" baseline="30000" dirty="0">
              <a:latin typeface="Times New Roman" pitchFamily="18" charset="0"/>
              <a:cs typeface="Times New Roman" pitchFamily="18" charset="0"/>
            </a:endParaRPr>
          </a:p>
        </p:txBody>
      </p:sp>
      <p:sp>
        <p:nvSpPr>
          <p:cNvPr id="10" name="Rectangle 9"/>
          <p:cNvSpPr/>
          <p:nvPr/>
        </p:nvSpPr>
        <p:spPr>
          <a:xfrm>
            <a:off x="571499" y="1553095"/>
            <a:ext cx="8001000" cy="646331"/>
          </a:xfrm>
          <a:prstGeom prst="rect">
            <a:avLst/>
          </a:prstGeom>
        </p:spPr>
        <p:txBody>
          <a:bodyPr wrap="square">
            <a:spAutoFit/>
          </a:bodyPr>
          <a:lstStyle/>
          <a:p>
            <a:r>
              <a:rPr lang="en-US" dirty="0">
                <a:latin typeface="Times New Roman" pitchFamily="18" charset="0"/>
                <a:cs typeface="Times New Roman" pitchFamily="18" charset="0"/>
              </a:rPr>
              <a:t>Let, A= {1,2,….8}. The different subsets, each containing two numbers whose sum is equal to 9  are </a:t>
            </a:r>
            <a:endParaRPr lang="en-US" dirty="0"/>
          </a:p>
        </p:txBody>
      </p:sp>
      <p:sp>
        <p:nvSpPr>
          <p:cNvPr id="11" name="Rectangle 10"/>
          <p:cNvSpPr/>
          <p:nvPr/>
        </p:nvSpPr>
        <p:spPr>
          <a:xfrm>
            <a:off x="1070177" y="2185773"/>
            <a:ext cx="1221809" cy="369332"/>
          </a:xfrm>
          <a:prstGeom prst="rect">
            <a:avLst/>
          </a:prstGeom>
        </p:spPr>
        <p:txBody>
          <a:bodyPr wrap="none">
            <a:spAutoFit/>
          </a:bodyPr>
          <a:lstStyle/>
          <a:p>
            <a:r>
              <a:rPr lang="en-US" dirty="0">
                <a:latin typeface="Times New Roman" pitchFamily="18" charset="0"/>
                <a:cs typeface="Times New Roman" pitchFamily="18" charset="0"/>
              </a:rPr>
              <a:t>A</a:t>
            </a:r>
            <a:r>
              <a:rPr lang="en-US" baseline="-25000" dirty="0">
                <a:latin typeface="Times New Roman" pitchFamily="18" charset="0"/>
                <a:cs typeface="Times New Roman" pitchFamily="18" charset="0"/>
              </a:rPr>
              <a:t>1</a:t>
            </a:r>
            <a:r>
              <a:rPr lang="en-US" baseline="30000" dirty="0">
                <a:latin typeface="Times New Roman" pitchFamily="18" charset="0"/>
                <a:cs typeface="Times New Roman" pitchFamily="18" charset="0"/>
              </a:rPr>
              <a:t> </a:t>
            </a:r>
            <a:r>
              <a:rPr lang="en-US" dirty="0">
                <a:latin typeface="Times New Roman" pitchFamily="18" charset="0"/>
                <a:cs typeface="Times New Roman" pitchFamily="18" charset="0"/>
              </a:rPr>
              <a:t>={1,8}, </a:t>
            </a:r>
            <a:endParaRPr lang="en-US" dirty="0"/>
          </a:p>
        </p:txBody>
      </p:sp>
      <p:sp>
        <p:nvSpPr>
          <p:cNvPr id="12" name="Rectangle 11"/>
          <p:cNvSpPr/>
          <p:nvPr/>
        </p:nvSpPr>
        <p:spPr>
          <a:xfrm>
            <a:off x="2179759" y="2225968"/>
            <a:ext cx="1221809" cy="369332"/>
          </a:xfrm>
          <a:prstGeom prst="rect">
            <a:avLst/>
          </a:prstGeom>
        </p:spPr>
        <p:txBody>
          <a:bodyPr wrap="none">
            <a:spAutoFit/>
          </a:bodyPr>
          <a:lstStyle/>
          <a:p>
            <a:r>
              <a:rPr lang="en-US" dirty="0">
                <a:latin typeface="Times New Roman" pitchFamily="18" charset="0"/>
                <a:cs typeface="Times New Roman" pitchFamily="18" charset="0"/>
              </a:rPr>
              <a:t>A</a:t>
            </a:r>
            <a:r>
              <a:rPr lang="en-US" baseline="-25000" dirty="0">
                <a:latin typeface="Times New Roman" pitchFamily="18" charset="0"/>
                <a:cs typeface="Times New Roman" pitchFamily="18" charset="0"/>
              </a:rPr>
              <a:t>2</a:t>
            </a:r>
            <a:r>
              <a:rPr lang="en-US" baseline="30000" dirty="0">
                <a:latin typeface="Times New Roman" pitchFamily="18" charset="0"/>
                <a:cs typeface="Times New Roman" pitchFamily="18" charset="0"/>
              </a:rPr>
              <a:t> </a:t>
            </a:r>
            <a:r>
              <a:rPr lang="en-US" dirty="0">
                <a:latin typeface="Times New Roman" pitchFamily="18" charset="0"/>
                <a:cs typeface="Times New Roman" pitchFamily="18" charset="0"/>
              </a:rPr>
              <a:t>={2,7}, </a:t>
            </a:r>
            <a:endParaRPr lang="en-US" dirty="0"/>
          </a:p>
        </p:txBody>
      </p:sp>
      <p:sp>
        <p:nvSpPr>
          <p:cNvPr id="13" name="Rectangle 12"/>
          <p:cNvSpPr/>
          <p:nvPr/>
        </p:nvSpPr>
        <p:spPr>
          <a:xfrm>
            <a:off x="3214351" y="2251368"/>
            <a:ext cx="1164101" cy="369332"/>
          </a:xfrm>
          <a:prstGeom prst="rect">
            <a:avLst/>
          </a:prstGeom>
        </p:spPr>
        <p:txBody>
          <a:bodyPr wrap="none">
            <a:spAutoFit/>
          </a:bodyPr>
          <a:lstStyle/>
          <a:p>
            <a:r>
              <a:rPr lang="en-US" dirty="0">
                <a:latin typeface="Times New Roman" pitchFamily="18" charset="0"/>
                <a:cs typeface="Times New Roman" pitchFamily="18" charset="0"/>
              </a:rPr>
              <a:t>A</a:t>
            </a:r>
            <a:r>
              <a:rPr lang="en-US" baseline="-25000" dirty="0">
                <a:latin typeface="Times New Roman" pitchFamily="18" charset="0"/>
                <a:cs typeface="Times New Roman" pitchFamily="18" charset="0"/>
              </a:rPr>
              <a:t>3</a:t>
            </a:r>
            <a:r>
              <a:rPr lang="en-US" baseline="30000" dirty="0">
                <a:latin typeface="Times New Roman" pitchFamily="18" charset="0"/>
                <a:cs typeface="Times New Roman" pitchFamily="18" charset="0"/>
              </a:rPr>
              <a:t> </a:t>
            </a:r>
            <a:r>
              <a:rPr lang="en-US" dirty="0">
                <a:latin typeface="Times New Roman" pitchFamily="18" charset="0"/>
                <a:cs typeface="Times New Roman" pitchFamily="18" charset="0"/>
              </a:rPr>
              <a:t>={3,6},</a:t>
            </a:r>
            <a:endParaRPr lang="en-US" dirty="0"/>
          </a:p>
        </p:txBody>
      </p:sp>
      <p:sp>
        <p:nvSpPr>
          <p:cNvPr id="14" name="Rectangle 13"/>
          <p:cNvSpPr/>
          <p:nvPr/>
        </p:nvSpPr>
        <p:spPr>
          <a:xfrm>
            <a:off x="4248905" y="2251368"/>
            <a:ext cx="1183337" cy="369332"/>
          </a:xfrm>
          <a:prstGeom prst="rect">
            <a:avLst/>
          </a:prstGeom>
        </p:spPr>
        <p:txBody>
          <a:bodyPr wrap="none">
            <a:spAutoFit/>
          </a:bodyPr>
          <a:lstStyle/>
          <a:p>
            <a:r>
              <a:rPr lang="en-US" dirty="0">
                <a:latin typeface="Times New Roman" pitchFamily="18" charset="0"/>
                <a:cs typeface="Times New Roman" pitchFamily="18" charset="0"/>
              </a:rPr>
              <a:t>A</a:t>
            </a:r>
            <a:r>
              <a:rPr lang="en-US" baseline="-25000" dirty="0">
                <a:latin typeface="Times New Roman" pitchFamily="18" charset="0"/>
                <a:cs typeface="Times New Roman" pitchFamily="18" charset="0"/>
              </a:rPr>
              <a:t>4</a:t>
            </a:r>
            <a:r>
              <a:rPr lang="en-US" dirty="0">
                <a:latin typeface="Times New Roman" pitchFamily="18" charset="0"/>
                <a:cs typeface="Times New Roman" pitchFamily="18" charset="0"/>
              </a:rPr>
              <a:t>={4,5}. </a:t>
            </a:r>
            <a:endParaRPr lang="en-US" dirty="0"/>
          </a:p>
        </p:txBody>
      </p:sp>
      <p:sp>
        <p:nvSpPr>
          <p:cNvPr id="15" name="Rectangle 14"/>
          <p:cNvSpPr/>
          <p:nvPr/>
        </p:nvSpPr>
        <p:spPr>
          <a:xfrm>
            <a:off x="838200" y="2675280"/>
            <a:ext cx="7848600" cy="646331"/>
          </a:xfrm>
          <a:prstGeom prst="rect">
            <a:avLst/>
          </a:prstGeom>
        </p:spPr>
        <p:txBody>
          <a:bodyPr wrap="square">
            <a:spAutoFit/>
          </a:bodyPr>
          <a:lstStyle/>
          <a:p>
            <a:pPr>
              <a:buNone/>
            </a:pPr>
            <a:r>
              <a:rPr lang="en-US" dirty="0">
                <a:latin typeface="Times New Roman" pitchFamily="18" charset="0"/>
                <a:cs typeface="Times New Roman" pitchFamily="18" charset="0"/>
              </a:rPr>
              <a:t>Each of the five number chosen from 1 to 8 must belong to one of these sets. The four sets as pigeonhole  and five chosen numbers as pigeon.</a:t>
            </a:r>
          </a:p>
        </p:txBody>
      </p:sp>
      <p:sp>
        <p:nvSpPr>
          <p:cNvPr id="16" name="Rectangle 15"/>
          <p:cNvSpPr/>
          <p:nvPr/>
        </p:nvSpPr>
        <p:spPr>
          <a:xfrm>
            <a:off x="838200" y="3408926"/>
            <a:ext cx="7581363" cy="923330"/>
          </a:xfrm>
          <a:prstGeom prst="rect">
            <a:avLst/>
          </a:prstGeom>
        </p:spPr>
        <p:txBody>
          <a:bodyPr wrap="square">
            <a:spAutoFit/>
          </a:bodyPr>
          <a:lstStyle/>
          <a:p>
            <a:r>
              <a:rPr lang="en-US" dirty="0">
                <a:latin typeface="Times New Roman" pitchFamily="18" charset="0"/>
                <a:cs typeface="Times New Roman" pitchFamily="18" charset="0"/>
              </a:rPr>
              <a:t>Since, 4&lt;5 i.e. the number of pigeonhole is less than the number of pigeons, by pigeonhole principle we can conclude that two of selected numbers must belong to the same set whose sum is 9. </a:t>
            </a:r>
            <a:endParaRPr lang="en-US" dirty="0"/>
          </a:p>
        </p:txBody>
      </p:sp>
      <p:sp>
        <p:nvSpPr>
          <p:cNvPr id="17" name="Rectangle 16"/>
          <p:cNvSpPr/>
          <p:nvPr/>
        </p:nvSpPr>
        <p:spPr>
          <a:xfrm>
            <a:off x="275397" y="4462878"/>
            <a:ext cx="3531736" cy="369332"/>
          </a:xfrm>
          <a:prstGeom prst="rect">
            <a:avLst/>
          </a:prstGeom>
        </p:spPr>
        <p:txBody>
          <a:bodyPr wrap="none">
            <a:spAutoFit/>
          </a:bodyPr>
          <a:lstStyle/>
          <a:p>
            <a:pPr>
              <a:buNone/>
            </a:pPr>
            <a:r>
              <a:rPr lang="en-US" b="1" dirty="0">
                <a:latin typeface="Times New Roman" pitchFamily="18" charset="0"/>
                <a:cs typeface="Times New Roman" pitchFamily="18" charset="0"/>
              </a:rPr>
              <a:t>The inclusion-exclusion Principle:</a:t>
            </a:r>
          </a:p>
        </p:txBody>
      </p:sp>
      <p:sp>
        <p:nvSpPr>
          <p:cNvPr id="18" name="Rectangle 17"/>
          <p:cNvSpPr/>
          <p:nvPr/>
        </p:nvSpPr>
        <p:spPr>
          <a:xfrm>
            <a:off x="973742" y="4955738"/>
            <a:ext cx="7196514" cy="1292662"/>
          </a:xfrm>
          <a:prstGeom prst="rect">
            <a:avLst/>
          </a:prstGeom>
        </p:spPr>
        <p:txBody>
          <a:bodyPr wrap="square">
            <a:spAutoFit/>
          </a:bodyPr>
          <a:lstStyle/>
          <a:p>
            <a:pPr>
              <a:buNone/>
            </a:pPr>
            <a:r>
              <a:rPr lang="en-US" dirty="0">
                <a:latin typeface="Times New Roman" pitchFamily="18" charset="0"/>
                <a:cs typeface="Times New Roman" pitchFamily="18" charset="0"/>
              </a:rPr>
              <a:t>Let A and B are any finite sets, </a:t>
            </a:r>
            <a:r>
              <a:rPr lang="en-US" dirty="0" smtClean="0">
                <a:latin typeface="Times New Roman" pitchFamily="18" charset="0"/>
                <a:cs typeface="Times New Roman" pitchFamily="18" charset="0"/>
              </a:rPr>
              <a:t>then</a:t>
            </a:r>
          </a:p>
          <a:p>
            <a:pPr>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n(A</a:t>
            </a:r>
            <a:r>
              <a:rPr lang="el-GR" sz="2400" dirty="0"/>
              <a:t>υ</a:t>
            </a:r>
            <a:r>
              <a:rPr lang="en-US" dirty="0">
                <a:latin typeface="Times New Roman" pitchFamily="18" charset="0"/>
                <a:cs typeface="Times New Roman" pitchFamily="18" charset="0"/>
              </a:rPr>
              <a:t>B</a:t>
            </a:r>
            <a:r>
              <a:rPr lang="en-US" dirty="0" smtClean="0">
                <a:latin typeface="Times New Roman" pitchFamily="18" charset="0"/>
                <a:cs typeface="Times New Roman" pitchFamily="18" charset="0"/>
              </a:rPr>
              <a:t>) = n(A) + n(B) </a:t>
            </a:r>
            <a:r>
              <a:rPr lang="en-US" dirty="0">
                <a:latin typeface="Times New Roman" pitchFamily="18" charset="0"/>
                <a:cs typeface="Times New Roman" pitchFamily="18" charset="0"/>
              </a:rPr>
              <a:t>–</a:t>
            </a:r>
            <a:r>
              <a:rPr lang="en-US" dirty="0" smtClean="0">
                <a:latin typeface="Times New Roman" pitchFamily="18" charset="0"/>
                <a:cs typeface="Times New Roman" pitchFamily="18" charset="0"/>
              </a:rPr>
              <a:t> n(A</a:t>
            </a:r>
            <a:r>
              <a:rPr lang="en-US" dirty="0">
                <a:latin typeface="Times New Roman" pitchFamily="18" charset="0"/>
                <a:cs typeface="Times New Roman" pitchFamily="18" charset="0"/>
              </a:rPr>
              <a:t>∩B)</a:t>
            </a:r>
          </a:p>
          <a:p>
            <a:pPr>
              <a:buNone/>
            </a:pPr>
            <a:r>
              <a:rPr lang="en-US" dirty="0">
                <a:latin typeface="Times New Roman" pitchFamily="18" charset="0"/>
                <a:cs typeface="Times New Roman" pitchFamily="18" charset="0"/>
              </a:rPr>
              <a:t>	Here, include n(A) and n(B) and exclude n(A∩B).</a:t>
            </a:r>
          </a:p>
          <a:p>
            <a:pPr>
              <a:buNone/>
            </a:pPr>
            <a:r>
              <a:rPr lang="en-US" dirty="0">
                <a:latin typeface="Times New Roman" pitchFamily="18" charset="0"/>
                <a:cs typeface="Times New Roman" pitchFamily="18" charset="0"/>
              </a:rPr>
              <a:t>	This relation is known as inclusion and exclusion Principle.</a:t>
            </a:r>
          </a:p>
        </p:txBody>
      </p:sp>
      <p:sp>
        <p:nvSpPr>
          <p:cNvPr id="19" name="Rectangle 18"/>
          <p:cNvSpPr/>
          <p:nvPr/>
        </p:nvSpPr>
        <p:spPr>
          <a:xfrm>
            <a:off x="548424" y="526733"/>
            <a:ext cx="8138376" cy="646331"/>
          </a:xfrm>
          <a:prstGeom prst="rect">
            <a:avLst/>
          </a:prstGeom>
        </p:spPr>
        <p:txBody>
          <a:bodyPr wrap="square">
            <a:spAutoFit/>
          </a:bodyPr>
          <a:lstStyle/>
          <a:p>
            <a:pPr>
              <a:buNone/>
            </a:pPr>
            <a:r>
              <a:rPr lang="en-US" dirty="0">
                <a:latin typeface="Times New Roman" pitchFamily="18" charset="0"/>
                <a:cs typeface="Times New Roman" pitchFamily="18" charset="0"/>
              </a:rPr>
              <a:t>Show that if any five integers from 1 to 8 are </a:t>
            </a:r>
            <a:r>
              <a:rPr lang="en-US" dirty="0" smtClean="0">
                <a:latin typeface="Times New Roman" pitchFamily="18" charset="0"/>
                <a:cs typeface="Times New Roman" pitchFamily="18" charset="0"/>
              </a:rPr>
              <a:t>chosen, then at least two of them will have a sum 9.</a:t>
            </a:r>
            <a:endParaRPr lang="en-US" dirty="0">
              <a:latin typeface="Times New Roman" pitchFamily="18" charset="0"/>
              <a:cs typeface="Times New Roman" pitchFamily="18" charset="0"/>
            </a:endParaRPr>
          </a:p>
        </p:txBody>
      </p:sp>
      <p:sp>
        <p:nvSpPr>
          <p:cNvPr id="20" name="Rectangle 19"/>
          <p:cNvSpPr/>
          <p:nvPr/>
        </p:nvSpPr>
        <p:spPr>
          <a:xfrm>
            <a:off x="197996" y="228600"/>
            <a:ext cx="1306768" cy="369332"/>
          </a:xfrm>
          <a:prstGeom prst="rect">
            <a:avLst/>
          </a:prstGeom>
        </p:spPr>
        <p:txBody>
          <a:bodyPr wrap="none">
            <a:spAutoFit/>
          </a:bodyPr>
          <a:lstStyle/>
          <a:p>
            <a:pPr>
              <a:buNone/>
            </a:pPr>
            <a:r>
              <a:rPr lang="en-US" b="1" dirty="0" smtClean="0">
                <a:latin typeface="Times New Roman" pitchFamily="18" charset="0"/>
                <a:cs typeface="Times New Roman" pitchFamily="18" charset="0"/>
              </a:rPr>
              <a:t>Example 2:</a:t>
            </a:r>
            <a:endParaRPr lang="en-US" b="1" dirty="0">
              <a:latin typeface="Times New Roman" pitchFamily="18" charset="0"/>
              <a:cs typeface="Times New Roman" pitchFamily="18" charset="0"/>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686800" cy="6400800"/>
          </a:xfrm>
        </p:spPr>
        <p:txBody>
          <a:bodyPr>
            <a:normAutofit fontScale="92500" lnSpcReduction="10000"/>
          </a:bodyPr>
          <a:lstStyle/>
          <a:p>
            <a:pPr>
              <a:buNone/>
            </a:pPr>
            <a:r>
              <a:rPr lang="en-US" b="1" dirty="0" smtClean="0">
                <a:latin typeface="Times New Roman" pitchFamily="18" charset="0"/>
                <a:cs typeface="Times New Roman" pitchFamily="18" charset="0"/>
              </a:rPr>
              <a:t>                        Problem Set: </a:t>
            </a:r>
          </a:p>
          <a:p>
            <a:pPr marL="514350" indent="-514350">
              <a:buAutoNum type="arabicPeriod"/>
            </a:pPr>
            <a:r>
              <a:rPr lang="en-US" dirty="0" smtClean="0">
                <a:latin typeface="Times New Roman" pitchFamily="18" charset="0"/>
                <a:cs typeface="Times New Roman" pitchFamily="18" charset="0"/>
              </a:rPr>
              <a:t> </a:t>
            </a:r>
            <a:r>
              <a:rPr lang="en-US" sz="3000" dirty="0" smtClean="0">
                <a:latin typeface="Times New Roman" pitchFamily="18" charset="0"/>
                <a:cs typeface="Times New Roman" pitchFamily="18" charset="0"/>
              </a:rPr>
              <a:t>Prove that:</a:t>
            </a:r>
          </a:p>
          <a:p>
            <a:pPr marL="514350" indent="-514350">
              <a:buNone/>
            </a:pPr>
            <a:r>
              <a:rPr lang="en-US" sz="3000" dirty="0" smtClean="0">
                <a:latin typeface="Times New Roman" pitchFamily="18" charset="0"/>
                <a:cs typeface="Times New Roman" pitchFamily="18" charset="0"/>
              </a:rPr>
              <a:t>             </a:t>
            </a:r>
            <a:r>
              <a:rPr lang="en-US" sz="3000" dirty="0" err="1" smtClean="0">
                <a:latin typeface="Times New Roman" pitchFamily="18" charset="0"/>
                <a:cs typeface="Times New Roman" pitchFamily="18" charset="0"/>
              </a:rPr>
              <a:t>i</a:t>
            </a:r>
            <a:r>
              <a:rPr lang="en-US" sz="3000" dirty="0" smtClean="0">
                <a:latin typeface="Times New Roman" pitchFamily="18" charset="0"/>
                <a:cs typeface="Times New Roman" pitchFamily="18" charset="0"/>
              </a:rPr>
              <a:t>. n!(n+2)= n!+(n+1)!</a:t>
            </a:r>
          </a:p>
          <a:p>
            <a:pPr marL="514350" indent="-514350">
              <a:buNone/>
            </a:pPr>
            <a:r>
              <a:rPr lang="en-US" sz="3000" dirty="0" smtClean="0">
                <a:latin typeface="Times New Roman" pitchFamily="18" charset="0"/>
                <a:cs typeface="Times New Roman" pitchFamily="18" charset="0"/>
              </a:rPr>
              <a:t>            ii. P(</a:t>
            </a:r>
            <a:r>
              <a:rPr lang="en-US" sz="3000" dirty="0" err="1" smtClean="0">
                <a:latin typeface="Times New Roman" pitchFamily="18" charset="0"/>
                <a:cs typeface="Times New Roman" pitchFamily="18" charset="0"/>
              </a:rPr>
              <a:t>n,r</a:t>
            </a:r>
            <a:r>
              <a:rPr lang="en-US" sz="3000" dirty="0" smtClean="0">
                <a:latin typeface="Times New Roman" pitchFamily="18" charset="0"/>
                <a:cs typeface="Times New Roman" pitchFamily="18" charset="0"/>
              </a:rPr>
              <a:t>) = (n-r+1) P(n , r-1)</a:t>
            </a:r>
          </a:p>
          <a:p>
            <a:pPr marL="514350" indent="-514350">
              <a:buNone/>
            </a:pPr>
            <a:r>
              <a:rPr lang="en-US" sz="3000" dirty="0" smtClean="0">
                <a:latin typeface="Times New Roman" pitchFamily="18" charset="0"/>
                <a:cs typeface="Times New Roman" pitchFamily="18" charset="0"/>
              </a:rPr>
              <a:t>            iii. </a:t>
            </a:r>
            <a:r>
              <a:rPr lang="en-US" sz="3000" dirty="0" err="1" smtClean="0">
                <a:latin typeface="Times New Roman" pitchFamily="18" charset="0"/>
                <a:cs typeface="Times New Roman" pitchFamily="18" charset="0"/>
              </a:rPr>
              <a:t>r.C</a:t>
            </a:r>
            <a:r>
              <a:rPr lang="en-US" sz="3000" dirty="0" smtClean="0">
                <a:latin typeface="Times New Roman" pitchFamily="18" charset="0"/>
                <a:cs typeface="Times New Roman" pitchFamily="18" charset="0"/>
              </a:rPr>
              <a:t>(</a:t>
            </a:r>
            <a:r>
              <a:rPr lang="en-US" sz="3000" dirty="0" err="1" smtClean="0">
                <a:latin typeface="Times New Roman" pitchFamily="18" charset="0"/>
                <a:cs typeface="Times New Roman" pitchFamily="18" charset="0"/>
              </a:rPr>
              <a:t>n,r</a:t>
            </a:r>
            <a:r>
              <a:rPr lang="en-US" sz="3000" dirty="0" smtClean="0">
                <a:latin typeface="Times New Roman" pitchFamily="18" charset="0"/>
                <a:cs typeface="Times New Roman" pitchFamily="18" charset="0"/>
              </a:rPr>
              <a:t>) =</a:t>
            </a:r>
            <a:r>
              <a:rPr lang="en-US" sz="3000" dirty="0" err="1" smtClean="0">
                <a:latin typeface="Times New Roman" pitchFamily="18" charset="0"/>
                <a:cs typeface="Times New Roman" pitchFamily="18" charset="0"/>
              </a:rPr>
              <a:t>n.C</a:t>
            </a:r>
            <a:r>
              <a:rPr lang="en-US" sz="3000" dirty="0" smtClean="0">
                <a:latin typeface="Times New Roman" pitchFamily="18" charset="0"/>
                <a:cs typeface="Times New Roman" pitchFamily="18" charset="0"/>
              </a:rPr>
              <a:t>(n-1,r-1)</a:t>
            </a:r>
            <a:endParaRPr lang="en-US" sz="3000" dirty="0" smtClean="0">
              <a:solidFill>
                <a:schemeClr val="accent4">
                  <a:lumMod val="75000"/>
                </a:schemeClr>
              </a:solidFill>
              <a:latin typeface="Times New Roman" pitchFamily="18" charset="0"/>
              <a:cs typeface="Times New Roman" pitchFamily="18" charset="0"/>
            </a:endParaRPr>
          </a:p>
          <a:p>
            <a:pPr>
              <a:buNone/>
            </a:pPr>
            <a:r>
              <a:rPr lang="en-US" sz="3000" dirty="0" smtClean="0">
                <a:solidFill>
                  <a:schemeClr val="accent4">
                    <a:lumMod val="75000"/>
                  </a:schemeClr>
                </a:solidFill>
                <a:latin typeface="Times New Roman" pitchFamily="18" charset="0"/>
                <a:cs typeface="Times New Roman" pitchFamily="18" charset="0"/>
              </a:rPr>
              <a:t>  </a:t>
            </a:r>
            <a:r>
              <a:rPr lang="en-US" sz="3000" dirty="0" smtClean="0">
                <a:latin typeface="Times New Roman" pitchFamily="18" charset="0"/>
                <a:cs typeface="Times New Roman" pitchFamily="18" charset="0"/>
              </a:rPr>
              <a:t>2. i.  C(</a:t>
            </a:r>
            <a:r>
              <a:rPr lang="en-US" sz="3000" dirty="0" err="1" smtClean="0">
                <a:latin typeface="Times New Roman" pitchFamily="18" charset="0"/>
                <a:cs typeface="Times New Roman" pitchFamily="18" charset="0"/>
              </a:rPr>
              <a:t>2n,3</a:t>
            </a:r>
            <a:r>
              <a:rPr lang="en-US" sz="3000" dirty="0" smtClean="0">
                <a:latin typeface="Times New Roman" pitchFamily="18" charset="0"/>
                <a:cs typeface="Times New Roman" pitchFamily="18" charset="0"/>
              </a:rPr>
              <a:t>) :C(</a:t>
            </a:r>
            <a:r>
              <a:rPr lang="en-US" sz="3000" dirty="0" err="1" smtClean="0">
                <a:latin typeface="Times New Roman" pitchFamily="18" charset="0"/>
                <a:cs typeface="Times New Roman" pitchFamily="18" charset="0"/>
              </a:rPr>
              <a:t>n,3</a:t>
            </a:r>
            <a:r>
              <a:rPr lang="en-US" sz="3000" dirty="0" smtClean="0">
                <a:latin typeface="Times New Roman" pitchFamily="18" charset="0"/>
                <a:cs typeface="Times New Roman" pitchFamily="18" charset="0"/>
              </a:rPr>
              <a:t>)= 11:1 find n.</a:t>
            </a:r>
          </a:p>
          <a:p>
            <a:pPr>
              <a:buNone/>
            </a:pPr>
            <a:r>
              <a:rPr lang="en-US" sz="3000" dirty="0" smtClean="0">
                <a:latin typeface="Times New Roman" pitchFamily="18" charset="0"/>
                <a:cs typeface="Times New Roman" pitchFamily="18" charset="0"/>
              </a:rPr>
              <a:t>     ii. If there are 12 persons in a party, if each of them handshakes with each other. How many  handshakes happen in the party?</a:t>
            </a:r>
          </a:p>
          <a:p>
            <a:pPr>
              <a:buNone/>
            </a:pPr>
            <a:r>
              <a:rPr lang="en-US" sz="3000" dirty="0" smtClean="0">
                <a:latin typeface="Times New Roman" pitchFamily="18" charset="0"/>
                <a:cs typeface="Times New Roman" pitchFamily="18" charset="0"/>
              </a:rPr>
              <a:t>   iii. If  </a:t>
            </a:r>
            <a:r>
              <a:rPr lang="en-US" sz="3000" baseline="30000" dirty="0" smtClean="0">
                <a:latin typeface="Times New Roman" pitchFamily="18" charset="0"/>
                <a:cs typeface="Times New Roman" pitchFamily="18" charset="0"/>
              </a:rPr>
              <a:t>m+n </a:t>
            </a:r>
            <a:r>
              <a:rPr lang="en-US" sz="3000" dirty="0" smtClean="0">
                <a:latin typeface="Times New Roman" pitchFamily="18" charset="0"/>
                <a:cs typeface="Times New Roman" pitchFamily="18" charset="0"/>
              </a:rPr>
              <a:t>P</a:t>
            </a:r>
            <a:r>
              <a:rPr lang="en-US" sz="3000" baseline="-25000" dirty="0" smtClean="0">
                <a:latin typeface="Times New Roman" pitchFamily="18" charset="0"/>
                <a:cs typeface="Times New Roman" pitchFamily="18" charset="0"/>
              </a:rPr>
              <a:t>2</a:t>
            </a:r>
            <a:r>
              <a:rPr lang="en-US" sz="3000" baseline="30000" dirty="0" smtClean="0">
                <a:latin typeface="Times New Roman" pitchFamily="18" charset="0"/>
                <a:cs typeface="Times New Roman" pitchFamily="18" charset="0"/>
              </a:rPr>
              <a:t> </a:t>
            </a:r>
            <a:r>
              <a:rPr lang="en-US" sz="3000" dirty="0" smtClean="0">
                <a:latin typeface="Times New Roman" pitchFamily="18" charset="0"/>
                <a:cs typeface="Times New Roman" pitchFamily="18" charset="0"/>
              </a:rPr>
              <a:t>=56 and </a:t>
            </a:r>
            <a:r>
              <a:rPr lang="en-US" sz="3000" baseline="30000" dirty="0" smtClean="0">
                <a:latin typeface="Times New Roman" pitchFamily="18" charset="0"/>
                <a:cs typeface="Times New Roman" pitchFamily="18" charset="0"/>
              </a:rPr>
              <a:t>m-n </a:t>
            </a:r>
            <a:r>
              <a:rPr lang="en-US" sz="3000" dirty="0" smtClean="0">
                <a:latin typeface="Times New Roman" pitchFamily="18" charset="0"/>
                <a:cs typeface="Times New Roman" pitchFamily="18" charset="0"/>
              </a:rPr>
              <a:t>P</a:t>
            </a:r>
            <a:r>
              <a:rPr lang="en-US" sz="3000" baseline="-25000" dirty="0" smtClean="0">
                <a:latin typeface="Times New Roman" pitchFamily="18" charset="0"/>
                <a:cs typeface="Times New Roman" pitchFamily="18" charset="0"/>
              </a:rPr>
              <a:t>2</a:t>
            </a:r>
            <a:r>
              <a:rPr lang="en-US" sz="3000" baseline="30000" dirty="0" smtClean="0">
                <a:latin typeface="Times New Roman" pitchFamily="18" charset="0"/>
                <a:cs typeface="Times New Roman" pitchFamily="18" charset="0"/>
              </a:rPr>
              <a:t> </a:t>
            </a:r>
            <a:r>
              <a:rPr lang="en-US" sz="3000" dirty="0" smtClean="0">
                <a:latin typeface="Times New Roman" pitchFamily="18" charset="0"/>
                <a:cs typeface="Times New Roman" pitchFamily="18" charset="0"/>
              </a:rPr>
              <a:t>=12 find m and n.</a:t>
            </a:r>
          </a:p>
          <a:p>
            <a:pPr>
              <a:buNone/>
            </a:pPr>
            <a:r>
              <a:rPr lang="en-US" sz="3000" dirty="0" smtClean="0">
                <a:latin typeface="Times New Roman" pitchFamily="18" charset="0"/>
                <a:cs typeface="Times New Roman" pitchFamily="18" charset="0"/>
              </a:rPr>
              <a:t>  3.    </a:t>
            </a:r>
            <a:r>
              <a:rPr lang="en-US" sz="3000" dirty="0" err="1" smtClean="0">
                <a:latin typeface="Times New Roman" pitchFamily="18" charset="0"/>
                <a:cs typeface="Times New Roman" pitchFamily="18" charset="0"/>
              </a:rPr>
              <a:t>i</a:t>
            </a:r>
            <a:r>
              <a:rPr lang="en-US" sz="3000" dirty="0" smtClean="0">
                <a:latin typeface="Times New Roman" pitchFamily="18" charset="0"/>
                <a:cs typeface="Times New Roman" pitchFamily="18" charset="0"/>
              </a:rPr>
              <a:t>. Find the coefficient of x</a:t>
            </a:r>
            <a:r>
              <a:rPr lang="en-US" sz="3000" baseline="30000" dirty="0" smtClean="0">
                <a:latin typeface="Times New Roman" pitchFamily="18" charset="0"/>
                <a:cs typeface="Times New Roman" pitchFamily="18" charset="0"/>
              </a:rPr>
              <a:t>6 </a:t>
            </a:r>
            <a:r>
              <a:rPr lang="en-US" sz="3000" dirty="0" smtClean="0">
                <a:latin typeface="Times New Roman" pitchFamily="18" charset="0"/>
                <a:cs typeface="Times New Roman" pitchFamily="18" charset="0"/>
              </a:rPr>
              <a:t>y</a:t>
            </a:r>
            <a:r>
              <a:rPr lang="en-US" sz="3000" baseline="30000" dirty="0" smtClean="0">
                <a:latin typeface="Times New Roman" pitchFamily="18" charset="0"/>
                <a:cs typeface="Times New Roman" pitchFamily="18" charset="0"/>
              </a:rPr>
              <a:t>3 </a:t>
            </a:r>
            <a:r>
              <a:rPr lang="en-US" sz="3000" dirty="0" smtClean="0">
                <a:latin typeface="Times New Roman" pitchFamily="18" charset="0"/>
                <a:cs typeface="Times New Roman" pitchFamily="18" charset="0"/>
              </a:rPr>
              <a:t>in (x+y)</a:t>
            </a:r>
            <a:r>
              <a:rPr lang="en-US" sz="3000" baseline="30000" dirty="0" smtClean="0">
                <a:latin typeface="Times New Roman" pitchFamily="18" charset="0"/>
                <a:cs typeface="Times New Roman" pitchFamily="18" charset="0"/>
              </a:rPr>
              <a:t>9</a:t>
            </a:r>
          </a:p>
          <a:p>
            <a:pPr>
              <a:buNone/>
            </a:pPr>
            <a:r>
              <a:rPr lang="en-US" sz="3000" baseline="30000" dirty="0" smtClean="0">
                <a:latin typeface="Times New Roman" pitchFamily="18" charset="0"/>
                <a:cs typeface="Times New Roman" pitchFamily="18" charset="0"/>
              </a:rPr>
              <a:t>  </a:t>
            </a:r>
            <a:r>
              <a:rPr lang="en-US" sz="3000" dirty="0" smtClean="0">
                <a:latin typeface="Times New Roman" pitchFamily="18" charset="0"/>
                <a:cs typeface="Times New Roman" pitchFamily="18" charset="0"/>
              </a:rPr>
              <a:t>       ii. What is the coefficient of x</a:t>
            </a:r>
            <a:r>
              <a:rPr lang="en-US" sz="3000" baseline="30000" dirty="0" smtClean="0">
                <a:latin typeface="Times New Roman" pitchFamily="18" charset="0"/>
                <a:cs typeface="Times New Roman" pitchFamily="18" charset="0"/>
              </a:rPr>
              <a:t>5 </a:t>
            </a:r>
            <a:r>
              <a:rPr lang="en-US" sz="3000" dirty="0" smtClean="0">
                <a:latin typeface="Times New Roman" pitchFamily="18" charset="0"/>
                <a:cs typeface="Times New Roman" pitchFamily="18" charset="0"/>
              </a:rPr>
              <a:t>y</a:t>
            </a:r>
            <a:r>
              <a:rPr lang="en-US" sz="3000" baseline="30000" dirty="0" smtClean="0">
                <a:latin typeface="Times New Roman" pitchFamily="18" charset="0"/>
                <a:cs typeface="Times New Roman" pitchFamily="18" charset="0"/>
              </a:rPr>
              <a:t>7</a:t>
            </a:r>
            <a:r>
              <a:rPr lang="en-US" sz="3000" dirty="0" smtClean="0">
                <a:latin typeface="Times New Roman" pitchFamily="18" charset="0"/>
                <a:cs typeface="Times New Roman" pitchFamily="18" charset="0"/>
              </a:rPr>
              <a:t> in (x-2y)</a:t>
            </a:r>
            <a:r>
              <a:rPr lang="en-US" sz="3000" baseline="30000" dirty="0" smtClean="0">
                <a:latin typeface="Times New Roman" pitchFamily="18" charset="0"/>
                <a:cs typeface="Times New Roman" pitchFamily="18" charset="0"/>
              </a:rPr>
              <a:t>12 </a:t>
            </a:r>
            <a:r>
              <a:rPr lang="en-US" sz="3000" dirty="0" smtClean="0">
                <a:latin typeface="Times New Roman" pitchFamily="18" charset="0"/>
                <a:cs typeface="Times New Roman" pitchFamily="18" charset="0"/>
              </a:rPr>
              <a:t>?</a:t>
            </a:r>
            <a:endParaRPr lang="en-US" sz="3000" baseline="30000" dirty="0" smtClean="0">
              <a:latin typeface="Times New Roman" pitchFamily="18" charset="0"/>
              <a:cs typeface="Times New Roman" pitchFamily="18" charset="0"/>
            </a:endParaRPr>
          </a:p>
          <a:p>
            <a:pPr>
              <a:buNone/>
            </a:pPr>
            <a:r>
              <a:rPr lang="en-US" sz="3000" baseline="30000" dirty="0" smtClean="0">
                <a:latin typeface="Times New Roman" pitchFamily="18" charset="0"/>
                <a:cs typeface="Times New Roman" pitchFamily="18" charset="0"/>
              </a:rPr>
              <a:t> </a:t>
            </a:r>
            <a:r>
              <a:rPr lang="en-US" sz="3000" dirty="0" smtClean="0">
                <a:latin typeface="Times New Roman" pitchFamily="18" charset="0"/>
                <a:cs typeface="Times New Roman" pitchFamily="18" charset="0"/>
              </a:rPr>
              <a:t>       iii. What is the coefficient of x</a:t>
            </a:r>
            <a:r>
              <a:rPr lang="en-US" sz="3000" baseline="30000" dirty="0" smtClean="0">
                <a:latin typeface="Times New Roman" pitchFamily="18" charset="0"/>
                <a:cs typeface="Times New Roman" pitchFamily="18" charset="0"/>
              </a:rPr>
              <a:t>3 </a:t>
            </a:r>
            <a:r>
              <a:rPr lang="en-US" sz="3000" dirty="0" smtClean="0">
                <a:latin typeface="Times New Roman" pitchFamily="18" charset="0"/>
                <a:cs typeface="Times New Roman" pitchFamily="18" charset="0"/>
              </a:rPr>
              <a:t>y</a:t>
            </a:r>
            <a:r>
              <a:rPr lang="en-US" sz="3000" baseline="30000" dirty="0" smtClean="0">
                <a:latin typeface="Times New Roman" pitchFamily="18" charset="0"/>
                <a:cs typeface="Times New Roman" pitchFamily="18" charset="0"/>
              </a:rPr>
              <a:t>2</a:t>
            </a:r>
            <a:r>
              <a:rPr lang="en-US" sz="3000" dirty="0" smtClean="0">
                <a:latin typeface="Times New Roman" pitchFamily="18" charset="0"/>
                <a:cs typeface="Times New Roman" pitchFamily="18" charset="0"/>
              </a:rPr>
              <a:t> in (3x-y)</a:t>
            </a:r>
            <a:r>
              <a:rPr lang="en-US" sz="3000" baseline="30000" dirty="0" smtClean="0">
                <a:latin typeface="Times New Roman" pitchFamily="18" charset="0"/>
                <a:cs typeface="Times New Roman" pitchFamily="18" charset="0"/>
              </a:rPr>
              <a:t>5</a:t>
            </a:r>
            <a:r>
              <a:rPr lang="en-US" sz="3000" dirty="0" smtClean="0">
                <a:latin typeface="Times New Roman" pitchFamily="18" charset="0"/>
                <a:cs typeface="Times New Roman" pitchFamily="18" charset="0"/>
              </a:rPr>
              <a:t>  ?</a:t>
            </a:r>
          </a:p>
        </p:txBody>
      </p:sp>
      <p:sp>
        <p:nvSpPr>
          <p:cNvPr id="4" name="Date Placeholder 3"/>
          <p:cNvSpPr>
            <a:spLocks noGrp="1"/>
          </p:cNvSpPr>
          <p:nvPr>
            <p:ph type="dt" sz="half" idx="10"/>
          </p:nvPr>
        </p:nvSpPr>
        <p:spPr/>
        <p:txBody>
          <a:bodyPr/>
          <a:lstStyle/>
          <a:p>
            <a:fld id="{51BFD0BD-18E7-43D3-B22F-AF37A2EB8202}" type="datetime1">
              <a:rPr lang="en-US" smtClean="0"/>
              <a:t>7/30/2023</a:t>
            </a:fld>
            <a:endParaRPr lang="en-US"/>
          </a:p>
        </p:txBody>
      </p:sp>
      <p:sp>
        <p:nvSpPr>
          <p:cNvPr id="6" name="Footer Placeholder 5"/>
          <p:cNvSpPr>
            <a:spLocks noGrp="1"/>
          </p:cNvSpPr>
          <p:nvPr>
            <p:ph type="ftr" sz="quarter" idx="11"/>
          </p:nvPr>
        </p:nvSpPr>
        <p:spPr/>
        <p:txBody>
          <a:bodyPr/>
          <a:lstStyle/>
          <a:p>
            <a:r>
              <a:rPr lang="en-US" smtClean="0"/>
              <a:t>prepared by Jay Narayan Jha</a:t>
            </a:r>
            <a:endParaRPr lang="en-US" dirty="0"/>
          </a:p>
        </p:txBody>
      </p:sp>
      <p:sp>
        <p:nvSpPr>
          <p:cNvPr id="5" name="Slide Number Placeholder 4"/>
          <p:cNvSpPr>
            <a:spLocks noGrp="1"/>
          </p:cNvSpPr>
          <p:nvPr>
            <p:ph type="sldNum" sz="quarter" idx="12"/>
          </p:nvPr>
        </p:nvSpPr>
        <p:spPr/>
        <p:txBody>
          <a:bodyPr/>
          <a:lstStyle/>
          <a:p>
            <a:fld id="{3C8D7F02-DCD7-4EB4-81DD-47A339250009}" type="slidenum">
              <a:rPr lang="en-US" smtClean="0"/>
              <a:pPr/>
              <a:t>32</a:t>
            </a:fld>
            <a:endParaRPr lang="en-US"/>
          </a:p>
        </p:txBody>
      </p:sp>
    </p:spTree>
  </p:cSld>
  <p:clrMapOvr>
    <a:masterClrMapping/>
  </p:clrMapOvr>
  <p:transition spd="slow">
    <p:circl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
            <a:ext cx="8305800" cy="6172200"/>
          </a:xfrm>
        </p:spPr>
        <p:txBody>
          <a:bodyPr>
            <a:normAutofit fontScale="92500" lnSpcReduction="10000"/>
          </a:bodyPr>
          <a:lstStyle/>
          <a:p>
            <a:pPr>
              <a:buNone/>
            </a:pPr>
            <a:r>
              <a:rPr lang="en-US" dirty="0" smtClean="0">
                <a:latin typeface="Times New Roman" pitchFamily="18" charset="0"/>
                <a:cs typeface="Times New Roman" pitchFamily="18" charset="0"/>
              </a:rPr>
              <a:t>4.  A computer password consists of a letter of alphabet followed by 3 or 4 digits. Find </a:t>
            </a:r>
          </a:p>
          <a:p>
            <a:pPr>
              <a:buNone/>
            </a:pPr>
            <a:r>
              <a:rPr lang="en-US" dirty="0" smtClean="0">
                <a:latin typeface="Times New Roman" pitchFamily="18" charset="0"/>
                <a:cs typeface="Times New Roman" pitchFamily="18" charset="0"/>
              </a:rPr>
              <a:t>  a. the total number of passwords that can be    formed</a:t>
            </a:r>
          </a:p>
          <a:p>
            <a:pPr>
              <a:buNone/>
            </a:pPr>
            <a:r>
              <a:rPr lang="en-US" dirty="0" smtClean="0">
                <a:latin typeface="Times New Roman" pitchFamily="18" charset="0"/>
                <a:cs typeface="Times New Roman" pitchFamily="18" charset="0"/>
              </a:rPr>
              <a:t>  b. the total number of passwords in which no digit repeats.</a:t>
            </a:r>
          </a:p>
          <a:p>
            <a:pPr>
              <a:buNone/>
            </a:pPr>
            <a:r>
              <a:rPr lang="en-US" dirty="0" smtClean="0">
                <a:latin typeface="Times New Roman" pitchFamily="18" charset="0"/>
                <a:cs typeface="Times New Roman" pitchFamily="18" charset="0"/>
              </a:rPr>
              <a:t>5. Find the minimum number of students needed to guarantee that five of them belong to the same class(Freshman, Sophomore, Junior, Senior).</a:t>
            </a:r>
          </a:p>
          <a:p>
            <a:pPr>
              <a:buNone/>
            </a:pPr>
            <a:r>
              <a:rPr lang="en-US" dirty="0" smtClean="0">
                <a:latin typeface="Times New Roman" pitchFamily="18" charset="0"/>
                <a:cs typeface="Times New Roman" pitchFamily="18" charset="0"/>
              </a:rPr>
              <a:t>6. </a:t>
            </a:r>
            <a:r>
              <a:rPr lang="en-US" dirty="0">
                <a:latin typeface="Times New Roman" pitchFamily="18" charset="0"/>
                <a:cs typeface="Times New Roman" pitchFamily="18" charset="0"/>
              </a:rPr>
              <a:t>Find the minimum </a:t>
            </a:r>
            <a:r>
              <a:rPr lang="en-US" dirty="0" smtClean="0">
                <a:latin typeface="Times New Roman" pitchFamily="18" charset="0"/>
                <a:cs typeface="Times New Roman" pitchFamily="18" charset="0"/>
              </a:rPr>
              <a:t>number n of integer to be selected from S = {1, 2, …, 9} so that (a) the sum of two of the n integers is even, (b) the difference of two of the n integers is 5.</a:t>
            </a:r>
          </a:p>
          <a:p>
            <a:pPr>
              <a:buNone/>
            </a:pPr>
            <a:endParaRPr lang="en-US" dirty="0">
              <a:latin typeface="Times New Roman" pitchFamily="18" charset="0"/>
              <a:cs typeface="Times New Roman" pitchFamily="18" charset="0"/>
            </a:endParaRPr>
          </a:p>
          <a:p>
            <a:pPr>
              <a:buNone/>
            </a:pPr>
            <a:endParaRPr lang="en-US" dirty="0">
              <a:solidFill>
                <a:schemeClr val="accent4">
                  <a:lumMod val="75000"/>
                </a:schemeClr>
              </a:solidFill>
            </a:endParaRPr>
          </a:p>
        </p:txBody>
      </p:sp>
      <p:sp>
        <p:nvSpPr>
          <p:cNvPr id="4" name="Date Placeholder 3"/>
          <p:cNvSpPr>
            <a:spLocks noGrp="1"/>
          </p:cNvSpPr>
          <p:nvPr>
            <p:ph type="dt" sz="half" idx="10"/>
          </p:nvPr>
        </p:nvSpPr>
        <p:spPr/>
        <p:txBody>
          <a:bodyPr/>
          <a:lstStyle/>
          <a:p>
            <a:fld id="{BEC0AB3B-9518-4B4F-AB78-5840864B098C}" type="datetime1">
              <a:rPr lang="en-US" smtClean="0"/>
              <a:t>7/30/2023</a:t>
            </a:fld>
            <a:endParaRPr lang="en-US"/>
          </a:p>
        </p:txBody>
      </p:sp>
      <p:sp>
        <p:nvSpPr>
          <p:cNvPr id="6" name="Footer Placeholder 5"/>
          <p:cNvSpPr>
            <a:spLocks noGrp="1"/>
          </p:cNvSpPr>
          <p:nvPr>
            <p:ph type="ftr" sz="quarter" idx="11"/>
          </p:nvPr>
        </p:nvSpPr>
        <p:spPr/>
        <p:txBody>
          <a:bodyPr/>
          <a:lstStyle/>
          <a:p>
            <a:r>
              <a:rPr lang="en-US" smtClean="0"/>
              <a:t>prepared by Jay Narayan Jha</a:t>
            </a:r>
            <a:endParaRPr lang="en-US" dirty="0"/>
          </a:p>
        </p:txBody>
      </p:sp>
      <p:sp>
        <p:nvSpPr>
          <p:cNvPr id="5" name="Slide Number Placeholder 4"/>
          <p:cNvSpPr>
            <a:spLocks noGrp="1"/>
          </p:cNvSpPr>
          <p:nvPr>
            <p:ph type="sldNum" sz="quarter" idx="12"/>
          </p:nvPr>
        </p:nvSpPr>
        <p:spPr/>
        <p:txBody>
          <a:bodyPr/>
          <a:lstStyle/>
          <a:p>
            <a:fld id="{3C8D7F02-DCD7-4EB4-81DD-47A339250009}" type="slidenum">
              <a:rPr lang="en-US" smtClean="0"/>
              <a:pPr/>
              <a:t>33</a:t>
            </a:fld>
            <a:endParaRPr lang="en-US"/>
          </a:p>
        </p:txBody>
      </p:sp>
    </p:spTree>
  </p:cSld>
  <p:clrMapOvr>
    <a:masterClrMapping/>
  </p:clrMapOvr>
  <p:transition spd="slow">
    <p:circl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77906F-92FE-4141-A9B4-DFC03B3DFAE2}" type="datetime1">
              <a:rPr lang="en-US" smtClean="0"/>
              <a:t>7/30/2023</a:t>
            </a:fld>
            <a:endParaRPr lang="en-US"/>
          </a:p>
        </p:txBody>
      </p:sp>
      <p:sp>
        <p:nvSpPr>
          <p:cNvPr id="3" name="Footer Placeholder 2"/>
          <p:cNvSpPr>
            <a:spLocks noGrp="1"/>
          </p:cNvSpPr>
          <p:nvPr>
            <p:ph type="ftr" sz="quarter" idx="11"/>
          </p:nvPr>
        </p:nvSpPr>
        <p:spPr/>
        <p:txBody>
          <a:bodyPr/>
          <a:lstStyle/>
          <a:p>
            <a:r>
              <a:rPr lang="en-US" smtClean="0"/>
              <a:t>prepared by Jay Narayan Jha</a:t>
            </a:r>
            <a:endParaRPr lang="en-US"/>
          </a:p>
        </p:txBody>
      </p:sp>
      <p:sp>
        <p:nvSpPr>
          <p:cNvPr id="4" name="Slide Number Placeholder 3"/>
          <p:cNvSpPr>
            <a:spLocks noGrp="1"/>
          </p:cNvSpPr>
          <p:nvPr>
            <p:ph type="sldNum" sz="quarter" idx="12"/>
          </p:nvPr>
        </p:nvSpPr>
        <p:spPr/>
        <p:txBody>
          <a:bodyPr/>
          <a:lstStyle/>
          <a:p>
            <a:fld id="{3C8D7F02-DCD7-4EB4-81DD-47A339250009}" type="slidenum">
              <a:rPr lang="en-US" smtClean="0"/>
              <a:pPr/>
              <a:t>34</a:t>
            </a:fld>
            <a:endParaRPr lang="en-US"/>
          </a:p>
        </p:txBody>
      </p:sp>
      <p:sp>
        <p:nvSpPr>
          <p:cNvPr id="5" name="Rectangle 4"/>
          <p:cNvSpPr/>
          <p:nvPr/>
        </p:nvSpPr>
        <p:spPr>
          <a:xfrm>
            <a:off x="198422" y="2133600"/>
            <a:ext cx="2936510" cy="369332"/>
          </a:xfrm>
          <a:prstGeom prst="rect">
            <a:avLst/>
          </a:prstGeom>
        </p:spPr>
        <p:txBody>
          <a:bodyPr wrap="none">
            <a:spAutoFit/>
          </a:bodyPr>
          <a:lstStyle/>
          <a:p>
            <a:r>
              <a:rPr lang="en-US" b="1" dirty="0"/>
              <a:t>Order of recurrence relation </a:t>
            </a:r>
          </a:p>
        </p:txBody>
      </p:sp>
      <p:sp>
        <p:nvSpPr>
          <p:cNvPr id="6" name="Rectangle 5"/>
          <p:cNvSpPr/>
          <p:nvPr/>
        </p:nvSpPr>
        <p:spPr>
          <a:xfrm>
            <a:off x="457200" y="2443021"/>
            <a:ext cx="8610600" cy="646331"/>
          </a:xfrm>
          <a:prstGeom prst="rect">
            <a:avLst/>
          </a:prstGeom>
        </p:spPr>
        <p:txBody>
          <a:bodyPr wrap="square">
            <a:spAutoFit/>
          </a:bodyPr>
          <a:lstStyle/>
          <a:p>
            <a:r>
              <a:rPr lang="en-US" dirty="0"/>
              <a:t>Order of </a:t>
            </a:r>
            <a:r>
              <a:rPr lang="en-US" b="1" dirty="0"/>
              <a:t>recurrence relation </a:t>
            </a:r>
            <a:r>
              <a:rPr lang="en-US" dirty="0" smtClean="0"/>
              <a:t>is </a:t>
            </a:r>
            <a:r>
              <a:rPr lang="en-US" dirty="0"/>
              <a:t>the difference between the largest and the smallest argument occurring in the difference equation. </a:t>
            </a:r>
          </a:p>
        </p:txBody>
      </p:sp>
      <p:sp>
        <p:nvSpPr>
          <p:cNvPr id="7" name="Rectangle 6"/>
          <p:cNvSpPr/>
          <p:nvPr/>
        </p:nvSpPr>
        <p:spPr>
          <a:xfrm>
            <a:off x="457200" y="3452664"/>
            <a:ext cx="6566669" cy="369332"/>
          </a:xfrm>
          <a:prstGeom prst="rect">
            <a:avLst/>
          </a:prstGeom>
        </p:spPr>
        <p:txBody>
          <a:bodyPr wrap="none">
            <a:spAutoFit/>
          </a:bodyPr>
          <a:lstStyle/>
          <a:p>
            <a:r>
              <a:rPr lang="en-US" dirty="0"/>
              <a:t>Order of the </a:t>
            </a:r>
            <a:r>
              <a:rPr lang="en-US" b="1" dirty="0"/>
              <a:t>recurrence relation </a:t>
            </a:r>
            <a:r>
              <a:rPr lang="en-US" dirty="0" smtClean="0">
                <a:solidFill>
                  <a:srgbClr val="000000"/>
                </a:solidFill>
                <a:ea typeface="Times New Roman" panose="02020603050405020304" pitchFamily="18" charset="0"/>
              </a:rPr>
              <a:t>y</a:t>
            </a:r>
            <a:r>
              <a:rPr lang="en-US" baseline="-30000" dirty="0" smtClean="0">
                <a:solidFill>
                  <a:srgbClr val="000000"/>
                </a:solidFill>
                <a:ea typeface="Times New Roman" panose="02020603050405020304" pitchFamily="18" charset="0"/>
              </a:rPr>
              <a:t>t+1 </a:t>
            </a:r>
            <a:r>
              <a:rPr lang="en-US" dirty="0">
                <a:solidFill>
                  <a:srgbClr val="000000"/>
                </a:solidFill>
                <a:ea typeface="Times New Roman" panose="02020603050405020304" pitchFamily="18" charset="0"/>
              </a:rPr>
              <a:t>– 1.2y</a:t>
            </a:r>
            <a:r>
              <a:rPr lang="en-US" baseline="-30000" dirty="0">
                <a:solidFill>
                  <a:srgbClr val="000000"/>
                </a:solidFill>
                <a:ea typeface="Times New Roman" panose="02020603050405020304" pitchFamily="18" charset="0"/>
              </a:rPr>
              <a:t>t</a:t>
            </a:r>
            <a:r>
              <a:rPr lang="en-US" dirty="0">
                <a:solidFill>
                  <a:srgbClr val="000000"/>
                </a:solidFill>
                <a:ea typeface="Times New Roman" panose="02020603050405020304" pitchFamily="18" charset="0"/>
              </a:rPr>
              <a:t> = 0 </a:t>
            </a:r>
            <a:r>
              <a:rPr lang="en-US" dirty="0" smtClean="0">
                <a:solidFill>
                  <a:srgbClr val="000000"/>
                </a:solidFill>
                <a:ea typeface="Times New Roman" panose="02020603050405020304" pitchFamily="18" charset="0"/>
              </a:rPr>
              <a:t>is one, as t +1 – t = 1</a:t>
            </a:r>
            <a:endParaRPr lang="en-US" dirty="0"/>
          </a:p>
        </p:txBody>
      </p:sp>
      <p:sp>
        <p:nvSpPr>
          <p:cNvPr id="8" name="Rectangle 7"/>
          <p:cNvSpPr/>
          <p:nvPr/>
        </p:nvSpPr>
        <p:spPr>
          <a:xfrm>
            <a:off x="198422" y="3071779"/>
            <a:ext cx="1059521" cy="369332"/>
          </a:xfrm>
          <a:prstGeom prst="rect">
            <a:avLst/>
          </a:prstGeom>
        </p:spPr>
        <p:txBody>
          <a:bodyPr wrap="none">
            <a:spAutoFit/>
          </a:bodyPr>
          <a:lstStyle/>
          <a:p>
            <a:r>
              <a:rPr lang="en-US" b="1" dirty="0" smtClean="0">
                <a:solidFill>
                  <a:srgbClr val="000000"/>
                </a:solidFill>
                <a:ea typeface="Times New Roman" panose="02020603050405020304" pitchFamily="18" charset="0"/>
              </a:rPr>
              <a:t>Example:</a:t>
            </a:r>
            <a:endParaRPr lang="en-US" b="1" dirty="0"/>
          </a:p>
        </p:txBody>
      </p:sp>
      <p:sp>
        <p:nvSpPr>
          <p:cNvPr id="9" name="Rectangle 8"/>
          <p:cNvSpPr/>
          <p:nvPr/>
        </p:nvSpPr>
        <p:spPr>
          <a:xfrm>
            <a:off x="457200" y="3863121"/>
            <a:ext cx="7612340" cy="369332"/>
          </a:xfrm>
          <a:prstGeom prst="rect">
            <a:avLst/>
          </a:prstGeom>
        </p:spPr>
        <p:txBody>
          <a:bodyPr wrap="none">
            <a:spAutoFit/>
          </a:bodyPr>
          <a:lstStyle/>
          <a:p>
            <a:r>
              <a:rPr lang="en-US" dirty="0"/>
              <a:t>Similarly order of the </a:t>
            </a:r>
            <a:r>
              <a:rPr lang="en-US" b="1" dirty="0"/>
              <a:t>recurrence relation </a:t>
            </a:r>
            <a:r>
              <a:rPr lang="en-US" dirty="0" smtClean="0">
                <a:solidFill>
                  <a:srgbClr val="000000"/>
                </a:solidFill>
                <a:ea typeface="Times New Roman" panose="02020603050405020304" pitchFamily="18" charset="0"/>
              </a:rPr>
              <a:t>y</a:t>
            </a:r>
            <a:r>
              <a:rPr lang="en-US" baseline="-30000" dirty="0" smtClean="0">
                <a:solidFill>
                  <a:srgbClr val="000000"/>
                </a:solidFill>
                <a:ea typeface="Times New Roman" panose="02020603050405020304" pitchFamily="18" charset="0"/>
              </a:rPr>
              <a:t>t+2 </a:t>
            </a:r>
            <a:r>
              <a:rPr lang="en-US" dirty="0">
                <a:solidFill>
                  <a:srgbClr val="000000"/>
                </a:solidFill>
                <a:ea typeface="Times New Roman" panose="02020603050405020304" pitchFamily="18" charset="0"/>
              </a:rPr>
              <a:t>– </a:t>
            </a:r>
            <a:r>
              <a:rPr lang="en-US" dirty="0" smtClean="0">
                <a:solidFill>
                  <a:srgbClr val="000000"/>
                </a:solidFill>
                <a:ea typeface="Times New Roman" panose="02020603050405020304" pitchFamily="18" charset="0"/>
              </a:rPr>
              <a:t>ay</a:t>
            </a:r>
            <a:r>
              <a:rPr lang="en-US" baseline="-25000" dirty="0" smtClean="0">
                <a:solidFill>
                  <a:srgbClr val="000000"/>
                </a:solidFill>
                <a:ea typeface="Times New Roman" panose="02020603050405020304" pitchFamily="18" charset="0"/>
              </a:rPr>
              <a:t>t+1</a:t>
            </a:r>
            <a:r>
              <a:rPr lang="en-US" dirty="0" smtClean="0">
                <a:solidFill>
                  <a:srgbClr val="000000"/>
                </a:solidFill>
                <a:ea typeface="Times New Roman" panose="02020603050405020304" pitchFamily="18" charset="0"/>
              </a:rPr>
              <a:t>+ </a:t>
            </a:r>
            <a:r>
              <a:rPr lang="en-US" dirty="0" err="1" smtClean="0">
                <a:solidFill>
                  <a:srgbClr val="000000"/>
                </a:solidFill>
                <a:ea typeface="Times New Roman" panose="02020603050405020304" pitchFamily="18" charset="0"/>
              </a:rPr>
              <a:t>by</a:t>
            </a:r>
            <a:r>
              <a:rPr lang="en-US" baseline="-30000" dirty="0" err="1" smtClean="0">
                <a:solidFill>
                  <a:srgbClr val="000000"/>
                </a:solidFill>
                <a:ea typeface="Times New Roman" panose="02020603050405020304" pitchFamily="18" charset="0"/>
              </a:rPr>
              <a:t>t</a:t>
            </a:r>
            <a:r>
              <a:rPr lang="en-US" dirty="0" smtClean="0">
                <a:solidFill>
                  <a:srgbClr val="000000"/>
                </a:solidFill>
                <a:ea typeface="Times New Roman" panose="02020603050405020304" pitchFamily="18" charset="0"/>
              </a:rPr>
              <a:t> </a:t>
            </a:r>
            <a:r>
              <a:rPr lang="en-US" dirty="0">
                <a:solidFill>
                  <a:srgbClr val="000000"/>
                </a:solidFill>
                <a:ea typeface="Times New Roman" panose="02020603050405020304" pitchFamily="18" charset="0"/>
              </a:rPr>
              <a:t>= </a:t>
            </a:r>
            <a:r>
              <a:rPr lang="en-US" dirty="0" smtClean="0">
                <a:solidFill>
                  <a:srgbClr val="000000"/>
                </a:solidFill>
                <a:ea typeface="Times New Roman" panose="02020603050405020304" pitchFamily="18" charset="0"/>
              </a:rPr>
              <a:t>0 is 2, as t + 2 – t = 2</a:t>
            </a:r>
            <a:endParaRPr lang="en-US" dirty="0"/>
          </a:p>
        </p:txBody>
      </p:sp>
      <p:sp>
        <p:nvSpPr>
          <p:cNvPr id="10" name="Rectangle 9"/>
          <p:cNvSpPr/>
          <p:nvPr/>
        </p:nvSpPr>
        <p:spPr>
          <a:xfrm>
            <a:off x="445979" y="4379291"/>
            <a:ext cx="8311442" cy="369332"/>
          </a:xfrm>
          <a:prstGeom prst="rect">
            <a:avLst/>
          </a:prstGeom>
        </p:spPr>
        <p:txBody>
          <a:bodyPr wrap="none">
            <a:spAutoFit/>
          </a:bodyPr>
          <a:lstStyle/>
          <a:p>
            <a:r>
              <a:rPr lang="en-US" dirty="0"/>
              <a:t>order of the </a:t>
            </a:r>
            <a:r>
              <a:rPr lang="en-US" b="1" dirty="0"/>
              <a:t>recurrence relation </a:t>
            </a:r>
            <a:r>
              <a:rPr lang="en-US" dirty="0" smtClean="0">
                <a:solidFill>
                  <a:srgbClr val="000000"/>
                </a:solidFill>
                <a:ea typeface="Times New Roman" panose="02020603050405020304" pitchFamily="18" charset="0"/>
              </a:rPr>
              <a:t>y</a:t>
            </a:r>
            <a:r>
              <a:rPr lang="en-US" baseline="-30000" dirty="0" smtClean="0">
                <a:solidFill>
                  <a:srgbClr val="000000"/>
                </a:solidFill>
                <a:ea typeface="Times New Roman" panose="02020603050405020304" pitchFamily="18" charset="0"/>
              </a:rPr>
              <a:t>t+1 </a:t>
            </a:r>
            <a:r>
              <a:rPr lang="en-US" dirty="0">
                <a:solidFill>
                  <a:srgbClr val="000000"/>
                </a:solidFill>
                <a:ea typeface="Times New Roman" panose="02020603050405020304" pitchFamily="18" charset="0"/>
              </a:rPr>
              <a:t>– </a:t>
            </a:r>
            <a:r>
              <a:rPr lang="en-US" dirty="0" err="1" smtClean="0">
                <a:solidFill>
                  <a:srgbClr val="000000"/>
                </a:solidFill>
                <a:ea typeface="Times New Roman" panose="02020603050405020304" pitchFamily="18" charset="0"/>
              </a:rPr>
              <a:t>ay</a:t>
            </a:r>
            <a:r>
              <a:rPr lang="en-US" baseline="-25000" dirty="0" err="1" smtClean="0">
                <a:solidFill>
                  <a:srgbClr val="000000"/>
                </a:solidFill>
                <a:ea typeface="Times New Roman" panose="02020603050405020304" pitchFamily="18" charset="0"/>
              </a:rPr>
              <a:t>t</a:t>
            </a:r>
            <a:r>
              <a:rPr lang="en-US" dirty="0">
                <a:solidFill>
                  <a:srgbClr val="000000"/>
                </a:solidFill>
                <a:ea typeface="Times New Roman" panose="02020603050405020304" pitchFamily="18" charset="0"/>
              </a:rPr>
              <a:t> </a:t>
            </a:r>
            <a:r>
              <a:rPr lang="en-US" baseline="-25000" dirty="0">
                <a:solidFill>
                  <a:srgbClr val="000000"/>
                </a:solidFill>
                <a:ea typeface="Times New Roman" panose="02020603050405020304" pitchFamily="18" charset="0"/>
              </a:rPr>
              <a:t>–</a:t>
            </a:r>
            <a:r>
              <a:rPr lang="en-US" dirty="0">
                <a:solidFill>
                  <a:srgbClr val="000000"/>
                </a:solidFill>
                <a:ea typeface="Times New Roman" panose="02020603050405020304" pitchFamily="18" charset="0"/>
              </a:rPr>
              <a:t> </a:t>
            </a:r>
            <a:r>
              <a:rPr lang="en-US" baseline="-25000" dirty="0" smtClean="0">
                <a:solidFill>
                  <a:srgbClr val="000000"/>
                </a:solidFill>
                <a:ea typeface="Times New Roman" panose="02020603050405020304" pitchFamily="18" charset="0"/>
              </a:rPr>
              <a:t>1</a:t>
            </a:r>
            <a:r>
              <a:rPr lang="en-US" dirty="0" smtClean="0">
                <a:solidFill>
                  <a:srgbClr val="000000"/>
                </a:solidFill>
                <a:ea typeface="Times New Roman" panose="02020603050405020304" pitchFamily="18" charset="0"/>
              </a:rPr>
              <a:t> = </a:t>
            </a:r>
            <a:r>
              <a:rPr lang="en-US" dirty="0" err="1" smtClean="0">
                <a:solidFill>
                  <a:srgbClr val="000000"/>
                </a:solidFill>
                <a:ea typeface="Times New Roman" panose="02020603050405020304" pitchFamily="18" charset="0"/>
              </a:rPr>
              <a:t>by</a:t>
            </a:r>
            <a:r>
              <a:rPr lang="en-US" baseline="-25000" dirty="0" err="1">
                <a:solidFill>
                  <a:srgbClr val="000000"/>
                </a:solidFill>
                <a:ea typeface="Times New Roman" panose="02020603050405020304" pitchFamily="18" charset="0"/>
              </a:rPr>
              <a:t>t</a:t>
            </a:r>
            <a:r>
              <a:rPr lang="en-US" dirty="0">
                <a:solidFill>
                  <a:srgbClr val="000000"/>
                </a:solidFill>
                <a:ea typeface="Times New Roman" panose="02020603050405020304" pitchFamily="18" charset="0"/>
              </a:rPr>
              <a:t> </a:t>
            </a:r>
            <a:r>
              <a:rPr lang="en-US" baseline="-25000" dirty="0">
                <a:solidFill>
                  <a:srgbClr val="000000"/>
                </a:solidFill>
                <a:ea typeface="Times New Roman" panose="02020603050405020304" pitchFamily="18" charset="0"/>
              </a:rPr>
              <a:t>–</a:t>
            </a:r>
            <a:r>
              <a:rPr lang="en-US" dirty="0">
                <a:solidFill>
                  <a:srgbClr val="000000"/>
                </a:solidFill>
                <a:ea typeface="Times New Roman" panose="02020603050405020304" pitchFamily="18" charset="0"/>
              </a:rPr>
              <a:t> </a:t>
            </a:r>
            <a:r>
              <a:rPr lang="en-US" baseline="-25000" dirty="0" smtClean="0">
                <a:solidFill>
                  <a:srgbClr val="000000"/>
                </a:solidFill>
                <a:ea typeface="Times New Roman" panose="02020603050405020304" pitchFamily="18" charset="0"/>
              </a:rPr>
              <a:t>2</a:t>
            </a:r>
            <a:r>
              <a:rPr lang="en-US" dirty="0" smtClean="0">
                <a:solidFill>
                  <a:srgbClr val="000000"/>
                </a:solidFill>
                <a:ea typeface="Times New Roman" panose="02020603050405020304" pitchFamily="18" charset="0"/>
              </a:rPr>
              <a:t>  is of order 3, as (t +1) – (t – 2) = 3 </a:t>
            </a:r>
            <a:endParaRPr lang="en-US" dirty="0"/>
          </a:p>
        </p:txBody>
      </p:sp>
      <p:sp>
        <p:nvSpPr>
          <p:cNvPr id="11" name="Rectangle 10"/>
          <p:cNvSpPr/>
          <p:nvPr/>
        </p:nvSpPr>
        <p:spPr>
          <a:xfrm>
            <a:off x="152400" y="152400"/>
            <a:ext cx="2428870" cy="369332"/>
          </a:xfrm>
          <a:prstGeom prst="rect">
            <a:avLst/>
          </a:prstGeom>
        </p:spPr>
        <p:txBody>
          <a:bodyPr wrap="none">
            <a:spAutoFit/>
          </a:bodyPr>
          <a:lstStyle/>
          <a:p>
            <a:r>
              <a:rPr lang="en-US" b="1" u="sng" dirty="0" smtClean="0">
                <a:solidFill>
                  <a:srgbClr val="000000"/>
                </a:solidFill>
                <a:latin typeface="Nunito"/>
              </a:rPr>
              <a:t>Recurrence relation:</a:t>
            </a:r>
            <a:endParaRPr lang="en-US" u="sng" dirty="0"/>
          </a:p>
        </p:txBody>
      </p:sp>
      <p:sp>
        <p:nvSpPr>
          <p:cNvPr id="12" name="TextBox 11"/>
          <p:cNvSpPr txBox="1"/>
          <p:nvPr/>
        </p:nvSpPr>
        <p:spPr>
          <a:xfrm>
            <a:off x="152400" y="521732"/>
            <a:ext cx="1253805" cy="369332"/>
          </a:xfrm>
          <a:prstGeom prst="rect">
            <a:avLst/>
          </a:prstGeom>
          <a:noFill/>
        </p:spPr>
        <p:txBody>
          <a:bodyPr wrap="none" rtlCol="0">
            <a:spAutoFit/>
          </a:bodyPr>
          <a:lstStyle/>
          <a:p>
            <a:r>
              <a:rPr lang="en-US" b="1" dirty="0" smtClean="0"/>
              <a:t>Definition: </a:t>
            </a:r>
            <a:endParaRPr lang="en-US" b="1" dirty="0"/>
          </a:p>
        </p:txBody>
      </p:sp>
      <p:sp>
        <p:nvSpPr>
          <p:cNvPr id="13" name="TextBox 12"/>
          <p:cNvSpPr txBox="1"/>
          <p:nvPr/>
        </p:nvSpPr>
        <p:spPr>
          <a:xfrm>
            <a:off x="506163" y="857071"/>
            <a:ext cx="8180637" cy="1200329"/>
          </a:xfrm>
          <a:prstGeom prst="rect">
            <a:avLst/>
          </a:prstGeom>
          <a:noFill/>
        </p:spPr>
        <p:txBody>
          <a:bodyPr wrap="none" rtlCol="0">
            <a:spAutoFit/>
          </a:bodyPr>
          <a:lstStyle/>
          <a:p>
            <a:r>
              <a:rPr lang="en-US" dirty="0" smtClean="0"/>
              <a:t>A </a:t>
            </a:r>
            <a:r>
              <a:rPr lang="en-US" b="1" dirty="0"/>
              <a:t>recurrence </a:t>
            </a:r>
            <a:r>
              <a:rPr lang="en-US" b="1" dirty="0" smtClean="0"/>
              <a:t>relation </a:t>
            </a:r>
            <a:r>
              <a:rPr lang="en-US" dirty="0" smtClean="0"/>
              <a:t>for the sequence {a</a:t>
            </a:r>
            <a:r>
              <a:rPr lang="en-US" baseline="-25000" dirty="0" smtClean="0"/>
              <a:t>n</a:t>
            </a:r>
            <a:r>
              <a:rPr lang="en-US" dirty="0" smtClean="0"/>
              <a:t>} is an equation that expresses a</a:t>
            </a:r>
            <a:r>
              <a:rPr lang="en-US" baseline="-25000" dirty="0" smtClean="0"/>
              <a:t>n</a:t>
            </a:r>
            <a:r>
              <a:rPr lang="en-US" dirty="0" smtClean="0"/>
              <a:t> in</a:t>
            </a:r>
          </a:p>
          <a:p>
            <a:r>
              <a:rPr lang="en-US" dirty="0"/>
              <a:t> </a:t>
            </a:r>
            <a:r>
              <a:rPr lang="en-US" dirty="0" smtClean="0"/>
              <a:t>terms of one or more of the previous terms of the sequence, namely, a</a:t>
            </a:r>
            <a:r>
              <a:rPr lang="en-US" baseline="-25000" dirty="0" smtClean="0"/>
              <a:t>0</a:t>
            </a:r>
            <a:r>
              <a:rPr lang="en-US" dirty="0" smtClean="0"/>
              <a:t>,a</a:t>
            </a:r>
            <a:r>
              <a:rPr lang="en-US" baseline="-25000" dirty="0" smtClean="0"/>
              <a:t>1</a:t>
            </a:r>
            <a:r>
              <a:rPr lang="en-US" dirty="0" smtClean="0"/>
              <a:t>,…a</a:t>
            </a:r>
            <a:r>
              <a:rPr lang="en-US" baseline="-25000" dirty="0" smtClean="0"/>
              <a:t>n – 1</a:t>
            </a:r>
            <a:r>
              <a:rPr lang="en-US" dirty="0" smtClean="0"/>
              <a:t>, </a:t>
            </a:r>
          </a:p>
          <a:p>
            <a:r>
              <a:rPr lang="en-US" dirty="0"/>
              <a:t> </a:t>
            </a:r>
            <a:r>
              <a:rPr lang="en-US" dirty="0" smtClean="0"/>
              <a:t>for all integers n with n ≥ n</a:t>
            </a:r>
            <a:r>
              <a:rPr lang="en-US" baseline="-25000" dirty="0" smtClean="0"/>
              <a:t>0</a:t>
            </a:r>
            <a:r>
              <a:rPr lang="en-US" dirty="0" smtClean="0"/>
              <a:t>, where n</a:t>
            </a:r>
            <a:r>
              <a:rPr lang="en-US" baseline="-25000" dirty="0" smtClean="0"/>
              <a:t>0</a:t>
            </a:r>
            <a:r>
              <a:rPr lang="en-US" dirty="0" smtClean="0"/>
              <a:t> is a nonnegative integer. A sequence is called</a:t>
            </a:r>
          </a:p>
          <a:p>
            <a:r>
              <a:rPr lang="en-US" dirty="0"/>
              <a:t> </a:t>
            </a:r>
            <a:r>
              <a:rPr lang="en-US" dirty="0" smtClean="0"/>
              <a:t>a solution of a recurrence relation if its terms satisfy the recurrence relation. </a:t>
            </a:r>
            <a:endParaRPr lang="en-US" dirty="0"/>
          </a:p>
        </p:txBody>
      </p:sp>
    </p:spTree>
    <p:extLst>
      <p:ext uri="{BB962C8B-B14F-4D97-AF65-F5344CB8AC3E}">
        <p14:creationId xmlns:p14="http://schemas.microsoft.com/office/powerpoint/2010/main" val="127518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619974-3F21-4FF7-9630-3ABCB54E3266}" type="datetime1">
              <a:rPr lang="en-US" smtClean="0"/>
              <a:t>7/30/2023</a:t>
            </a:fld>
            <a:endParaRPr lang="en-US"/>
          </a:p>
        </p:txBody>
      </p:sp>
      <p:sp>
        <p:nvSpPr>
          <p:cNvPr id="3" name="Footer Placeholder 2"/>
          <p:cNvSpPr>
            <a:spLocks noGrp="1"/>
          </p:cNvSpPr>
          <p:nvPr>
            <p:ph type="ftr" sz="quarter" idx="11"/>
          </p:nvPr>
        </p:nvSpPr>
        <p:spPr/>
        <p:txBody>
          <a:bodyPr/>
          <a:lstStyle/>
          <a:p>
            <a:r>
              <a:rPr lang="en-US" smtClean="0"/>
              <a:t>prepared by Jay Narayan Jha</a:t>
            </a:r>
            <a:endParaRPr lang="en-US"/>
          </a:p>
        </p:txBody>
      </p:sp>
      <p:sp>
        <p:nvSpPr>
          <p:cNvPr id="4" name="Slide Number Placeholder 3"/>
          <p:cNvSpPr>
            <a:spLocks noGrp="1"/>
          </p:cNvSpPr>
          <p:nvPr>
            <p:ph type="sldNum" sz="quarter" idx="12"/>
          </p:nvPr>
        </p:nvSpPr>
        <p:spPr/>
        <p:txBody>
          <a:bodyPr/>
          <a:lstStyle/>
          <a:p>
            <a:fld id="{3C8D7F02-DCD7-4EB4-81DD-47A339250009}" type="slidenum">
              <a:rPr lang="en-US" smtClean="0"/>
              <a:pPr/>
              <a:t>35</a:t>
            </a:fld>
            <a:endParaRPr lang="en-US"/>
          </a:p>
        </p:txBody>
      </p:sp>
      <p:sp>
        <p:nvSpPr>
          <p:cNvPr id="18" name="Rectangle 17"/>
          <p:cNvSpPr/>
          <p:nvPr/>
        </p:nvSpPr>
        <p:spPr>
          <a:xfrm>
            <a:off x="411438" y="1223604"/>
            <a:ext cx="8345233" cy="369332"/>
          </a:xfrm>
          <a:prstGeom prst="rect">
            <a:avLst/>
          </a:prstGeom>
        </p:spPr>
        <p:txBody>
          <a:bodyPr wrap="none">
            <a:spAutoFit/>
          </a:bodyPr>
          <a:lstStyle/>
          <a:p>
            <a:r>
              <a:rPr lang="en-US" b="1" dirty="0" smtClean="0"/>
              <a:t>Example: </a:t>
            </a:r>
            <a:r>
              <a:rPr lang="en-US" dirty="0" smtClean="0"/>
              <a:t>Solve </a:t>
            </a:r>
            <a:r>
              <a:rPr lang="en-US" dirty="0">
                <a:solidFill>
                  <a:srgbClr val="202122"/>
                </a:solidFill>
              </a:rPr>
              <a:t>recurrence relation </a:t>
            </a:r>
            <a:r>
              <a:rPr lang="en-US" dirty="0"/>
              <a:t>a</a:t>
            </a:r>
            <a:r>
              <a:rPr lang="en-US" baseline="-25000" dirty="0"/>
              <a:t>n </a:t>
            </a:r>
            <a:r>
              <a:rPr lang="en-US" baseline="-25000" dirty="0" smtClean="0"/>
              <a:t> </a:t>
            </a:r>
            <a:r>
              <a:rPr lang="en-US" dirty="0" smtClean="0"/>
              <a:t> =</a:t>
            </a:r>
            <a:r>
              <a:rPr lang="en-US" dirty="0"/>
              <a:t> a</a:t>
            </a:r>
            <a:r>
              <a:rPr lang="en-US" baseline="-25000" dirty="0"/>
              <a:t>n – 1</a:t>
            </a:r>
            <a:r>
              <a:rPr lang="en-US" dirty="0" smtClean="0"/>
              <a:t>  + 3, subject to the initial condition a</a:t>
            </a:r>
            <a:r>
              <a:rPr lang="en-US" baseline="-25000" dirty="0" smtClean="0"/>
              <a:t>1</a:t>
            </a:r>
            <a:r>
              <a:rPr lang="en-US" dirty="0" smtClean="0"/>
              <a:t> = 2.</a:t>
            </a:r>
            <a:endParaRPr lang="en-US" dirty="0"/>
          </a:p>
        </p:txBody>
      </p:sp>
      <p:sp>
        <p:nvSpPr>
          <p:cNvPr id="19" name="TextBox 18"/>
          <p:cNvSpPr txBox="1"/>
          <p:nvPr/>
        </p:nvSpPr>
        <p:spPr>
          <a:xfrm>
            <a:off x="411438" y="1619564"/>
            <a:ext cx="1079142" cy="369332"/>
          </a:xfrm>
          <a:prstGeom prst="rect">
            <a:avLst/>
          </a:prstGeom>
          <a:noFill/>
        </p:spPr>
        <p:txBody>
          <a:bodyPr wrap="none" rtlCol="0">
            <a:spAutoFit/>
          </a:bodyPr>
          <a:lstStyle/>
          <a:p>
            <a:r>
              <a:rPr lang="en-US" b="1" dirty="0" smtClean="0"/>
              <a:t>solution: </a:t>
            </a:r>
            <a:endParaRPr lang="en-US" b="1" dirty="0"/>
          </a:p>
        </p:txBody>
      </p:sp>
      <p:sp>
        <p:nvSpPr>
          <p:cNvPr id="20" name="TextBox 19"/>
          <p:cNvSpPr txBox="1"/>
          <p:nvPr/>
        </p:nvSpPr>
        <p:spPr>
          <a:xfrm>
            <a:off x="1377352" y="1619564"/>
            <a:ext cx="747512" cy="369332"/>
          </a:xfrm>
          <a:prstGeom prst="rect">
            <a:avLst/>
          </a:prstGeom>
          <a:noFill/>
        </p:spPr>
        <p:txBody>
          <a:bodyPr wrap="none" rtlCol="0">
            <a:spAutoFit/>
          </a:bodyPr>
          <a:lstStyle/>
          <a:p>
            <a:r>
              <a:rPr lang="en-US" dirty="0" smtClean="0"/>
              <a:t>Here, </a:t>
            </a:r>
            <a:endParaRPr lang="en-US" dirty="0"/>
          </a:p>
        </p:txBody>
      </p:sp>
      <p:sp>
        <p:nvSpPr>
          <p:cNvPr id="21" name="Rectangle 20"/>
          <p:cNvSpPr/>
          <p:nvPr/>
        </p:nvSpPr>
        <p:spPr>
          <a:xfrm>
            <a:off x="1395081" y="1913307"/>
            <a:ext cx="712054" cy="369332"/>
          </a:xfrm>
          <a:prstGeom prst="rect">
            <a:avLst/>
          </a:prstGeom>
        </p:spPr>
        <p:txBody>
          <a:bodyPr wrap="none">
            <a:spAutoFit/>
          </a:bodyPr>
          <a:lstStyle/>
          <a:p>
            <a:r>
              <a:rPr lang="en-US" dirty="0"/>
              <a:t>a</a:t>
            </a:r>
            <a:r>
              <a:rPr lang="en-US" baseline="-25000" dirty="0"/>
              <a:t>1</a:t>
            </a:r>
            <a:r>
              <a:rPr lang="en-US" dirty="0"/>
              <a:t> = 2</a:t>
            </a:r>
          </a:p>
        </p:txBody>
      </p:sp>
      <p:sp>
        <p:nvSpPr>
          <p:cNvPr id="22" name="Rectangle 21"/>
          <p:cNvSpPr/>
          <p:nvPr/>
        </p:nvSpPr>
        <p:spPr>
          <a:xfrm>
            <a:off x="1395081" y="2282639"/>
            <a:ext cx="1816523" cy="369332"/>
          </a:xfrm>
          <a:prstGeom prst="rect">
            <a:avLst/>
          </a:prstGeom>
        </p:spPr>
        <p:txBody>
          <a:bodyPr wrap="none">
            <a:spAutoFit/>
          </a:bodyPr>
          <a:lstStyle/>
          <a:p>
            <a:r>
              <a:rPr lang="en-US" dirty="0" smtClean="0"/>
              <a:t>a</a:t>
            </a:r>
            <a:r>
              <a:rPr lang="en-US" baseline="-25000" dirty="0" smtClean="0"/>
              <a:t>2  </a:t>
            </a:r>
            <a:r>
              <a:rPr lang="en-US" dirty="0" smtClean="0"/>
              <a:t>= a</a:t>
            </a:r>
            <a:r>
              <a:rPr lang="en-US" baseline="-25000" dirty="0" smtClean="0"/>
              <a:t>1</a:t>
            </a:r>
            <a:r>
              <a:rPr lang="en-US" dirty="0" smtClean="0"/>
              <a:t> + 3 = 2 + 3</a:t>
            </a:r>
            <a:endParaRPr lang="en-US" dirty="0"/>
          </a:p>
        </p:txBody>
      </p:sp>
      <p:sp>
        <p:nvSpPr>
          <p:cNvPr id="23" name="Rectangle 22"/>
          <p:cNvSpPr/>
          <p:nvPr/>
        </p:nvSpPr>
        <p:spPr>
          <a:xfrm>
            <a:off x="1434226" y="2651971"/>
            <a:ext cx="3100529" cy="369332"/>
          </a:xfrm>
          <a:prstGeom prst="rect">
            <a:avLst/>
          </a:prstGeom>
        </p:spPr>
        <p:txBody>
          <a:bodyPr wrap="none">
            <a:spAutoFit/>
          </a:bodyPr>
          <a:lstStyle/>
          <a:p>
            <a:r>
              <a:rPr lang="en-US" dirty="0" smtClean="0"/>
              <a:t>a</a:t>
            </a:r>
            <a:r>
              <a:rPr lang="en-US" baseline="-25000" dirty="0" smtClean="0"/>
              <a:t>3  </a:t>
            </a:r>
            <a:r>
              <a:rPr lang="en-US" dirty="0" smtClean="0"/>
              <a:t>= a</a:t>
            </a:r>
            <a:r>
              <a:rPr lang="en-US" baseline="-25000" dirty="0" smtClean="0"/>
              <a:t>2</a:t>
            </a:r>
            <a:r>
              <a:rPr lang="en-US" dirty="0" smtClean="0"/>
              <a:t> + 3 = 2 + 3 + 3 = 2 + 2</a:t>
            </a:r>
            <a:r>
              <a:rPr lang="en-US" dirty="0" smtClean="0">
                <a:latin typeface="Times New Roman" panose="02020603050405020304" pitchFamily="18" charset="0"/>
                <a:ea typeface="ＭＳ Ｐゴシック" panose="020B0600070205080204" pitchFamily="34" charset="-128"/>
                <a:cs typeface="Times New Roman" panose="02020603050405020304" pitchFamily="18" charset="0"/>
              </a:rPr>
              <a:t>(3)</a:t>
            </a:r>
            <a:endParaRPr lang="en-US" dirty="0"/>
          </a:p>
        </p:txBody>
      </p:sp>
      <p:sp>
        <p:nvSpPr>
          <p:cNvPr id="24" name="Rectangle 23"/>
          <p:cNvSpPr/>
          <p:nvPr/>
        </p:nvSpPr>
        <p:spPr>
          <a:xfrm>
            <a:off x="1490580" y="3067469"/>
            <a:ext cx="3529938" cy="369332"/>
          </a:xfrm>
          <a:prstGeom prst="rect">
            <a:avLst/>
          </a:prstGeom>
        </p:spPr>
        <p:txBody>
          <a:bodyPr wrap="square">
            <a:spAutoFit/>
          </a:bodyPr>
          <a:lstStyle/>
          <a:p>
            <a:r>
              <a:rPr lang="en-US" dirty="0" smtClean="0"/>
              <a:t>a</a:t>
            </a:r>
            <a:r>
              <a:rPr lang="en-US" baseline="-25000" dirty="0" smtClean="0"/>
              <a:t>4  </a:t>
            </a:r>
            <a:r>
              <a:rPr lang="en-US" dirty="0" smtClean="0"/>
              <a:t>= a</a:t>
            </a:r>
            <a:r>
              <a:rPr lang="en-US" baseline="-25000" dirty="0" smtClean="0"/>
              <a:t>3</a:t>
            </a:r>
            <a:r>
              <a:rPr lang="en-US" dirty="0" smtClean="0"/>
              <a:t> + 3 = 2 + 3 + </a:t>
            </a:r>
            <a:r>
              <a:rPr lang="en-US" dirty="0"/>
              <a:t>2</a:t>
            </a:r>
            <a:r>
              <a:rPr lang="en-US" dirty="0">
                <a:latin typeface="Times New Roman" panose="02020603050405020304" pitchFamily="18" charset="0"/>
                <a:ea typeface="ＭＳ Ｐゴシック" panose="020B0600070205080204" pitchFamily="34" charset="-128"/>
                <a:cs typeface="Times New Roman" panose="02020603050405020304" pitchFamily="18" charset="0"/>
              </a:rPr>
              <a:t>(3</a:t>
            </a:r>
            <a:r>
              <a:rPr lang="en-US" dirty="0" smtClean="0">
                <a:latin typeface="Times New Roman" panose="02020603050405020304" pitchFamily="18" charset="0"/>
                <a:ea typeface="ＭＳ Ｐゴシック" panose="020B0600070205080204" pitchFamily="34" charset="-128"/>
                <a:cs typeface="Times New Roman" panose="02020603050405020304" pitchFamily="18" charset="0"/>
              </a:rPr>
              <a:t>)</a:t>
            </a:r>
            <a:r>
              <a:rPr lang="en-US" dirty="0" smtClean="0"/>
              <a:t>= 2 + 3</a:t>
            </a:r>
            <a:r>
              <a:rPr lang="en-US" dirty="0" smtClean="0">
                <a:latin typeface="Times New Roman" panose="02020603050405020304" pitchFamily="18" charset="0"/>
                <a:ea typeface="ＭＳ Ｐゴシック" panose="020B0600070205080204" pitchFamily="34" charset="-128"/>
                <a:cs typeface="Times New Roman" panose="02020603050405020304" pitchFamily="18" charset="0"/>
              </a:rPr>
              <a:t>(3)</a:t>
            </a:r>
            <a:endParaRPr lang="en-US" dirty="0"/>
          </a:p>
        </p:txBody>
      </p:sp>
      <p:sp>
        <p:nvSpPr>
          <p:cNvPr id="25" name="TextBox 24"/>
          <p:cNvSpPr txBox="1"/>
          <p:nvPr/>
        </p:nvSpPr>
        <p:spPr>
          <a:xfrm>
            <a:off x="1490580" y="3433868"/>
            <a:ext cx="3267241" cy="369332"/>
          </a:xfrm>
          <a:prstGeom prst="rect">
            <a:avLst/>
          </a:prstGeom>
          <a:noFill/>
        </p:spPr>
        <p:txBody>
          <a:bodyPr wrap="none" rtlCol="0">
            <a:spAutoFit/>
          </a:bodyPr>
          <a:lstStyle/>
          <a:p>
            <a:r>
              <a:rPr lang="en-US" dirty="0" smtClean="0"/>
              <a:t>…  …  …  …  …  …  …  …  …  …  …  …</a:t>
            </a:r>
            <a:endParaRPr lang="en-US" dirty="0"/>
          </a:p>
        </p:txBody>
      </p:sp>
      <p:sp>
        <p:nvSpPr>
          <p:cNvPr id="26" name="TextBox 25"/>
          <p:cNvSpPr txBox="1"/>
          <p:nvPr/>
        </p:nvSpPr>
        <p:spPr>
          <a:xfrm>
            <a:off x="1490579" y="3866111"/>
            <a:ext cx="3267241" cy="369332"/>
          </a:xfrm>
          <a:prstGeom prst="rect">
            <a:avLst/>
          </a:prstGeom>
          <a:noFill/>
        </p:spPr>
        <p:txBody>
          <a:bodyPr wrap="none" rtlCol="0">
            <a:spAutoFit/>
          </a:bodyPr>
          <a:lstStyle/>
          <a:p>
            <a:r>
              <a:rPr lang="en-US" dirty="0" smtClean="0"/>
              <a:t>…  …  …  …  …  …  …  …  …  …  …  …</a:t>
            </a:r>
            <a:endParaRPr lang="en-US" dirty="0"/>
          </a:p>
        </p:txBody>
      </p:sp>
      <p:sp>
        <p:nvSpPr>
          <p:cNvPr id="27" name="Rectangle 26"/>
          <p:cNvSpPr/>
          <p:nvPr/>
        </p:nvSpPr>
        <p:spPr>
          <a:xfrm>
            <a:off x="2107135" y="1619564"/>
            <a:ext cx="1585690" cy="369332"/>
          </a:xfrm>
          <a:prstGeom prst="rect">
            <a:avLst/>
          </a:prstGeom>
        </p:spPr>
        <p:txBody>
          <a:bodyPr wrap="none">
            <a:spAutoFit/>
          </a:bodyPr>
          <a:lstStyle/>
          <a:p>
            <a:r>
              <a:rPr lang="en-US" dirty="0"/>
              <a:t>a</a:t>
            </a:r>
            <a:r>
              <a:rPr lang="en-US" baseline="-25000" dirty="0"/>
              <a:t>n  </a:t>
            </a:r>
            <a:r>
              <a:rPr lang="en-US" dirty="0"/>
              <a:t> = a</a:t>
            </a:r>
            <a:r>
              <a:rPr lang="en-US" baseline="-25000" dirty="0"/>
              <a:t>n – 1</a:t>
            </a:r>
            <a:r>
              <a:rPr lang="en-US" dirty="0"/>
              <a:t>  + 3, </a:t>
            </a:r>
          </a:p>
        </p:txBody>
      </p:sp>
      <p:sp>
        <p:nvSpPr>
          <p:cNvPr id="28" name="Rectangle 27"/>
          <p:cNvSpPr/>
          <p:nvPr/>
        </p:nvSpPr>
        <p:spPr>
          <a:xfrm>
            <a:off x="951009" y="4327819"/>
            <a:ext cx="6814751" cy="369332"/>
          </a:xfrm>
          <a:prstGeom prst="rect">
            <a:avLst/>
          </a:prstGeom>
        </p:spPr>
        <p:txBody>
          <a:bodyPr wrap="none">
            <a:spAutoFit/>
          </a:bodyPr>
          <a:lstStyle/>
          <a:p>
            <a:r>
              <a:rPr lang="en-US" dirty="0" smtClean="0"/>
              <a:t>a</a:t>
            </a:r>
            <a:r>
              <a:rPr lang="en-US" baseline="-25000" dirty="0" smtClean="0"/>
              <a:t>n</a:t>
            </a:r>
            <a:r>
              <a:rPr lang="en-US" dirty="0" smtClean="0"/>
              <a:t> </a:t>
            </a:r>
            <a:r>
              <a:rPr lang="en-US" dirty="0"/>
              <a:t>= </a:t>
            </a:r>
            <a:r>
              <a:rPr lang="en-US" dirty="0" smtClean="0"/>
              <a:t>2 + 3(n – 1) </a:t>
            </a:r>
            <a:r>
              <a:rPr lang="en-US" dirty="0">
                <a:latin typeface="Times New Roman" panose="02020603050405020304" pitchFamily="18" charset="0"/>
                <a:ea typeface="ＭＳ Ｐゴシック" panose="020B0600070205080204" pitchFamily="34" charset="-128"/>
                <a:cs typeface="Times New Roman" panose="02020603050405020304" pitchFamily="18" charset="0"/>
              </a:rPr>
              <a:t>is the general solution of the given </a:t>
            </a:r>
            <a:r>
              <a:rPr lang="en-US" dirty="0">
                <a:solidFill>
                  <a:srgbClr val="202122"/>
                </a:solidFill>
              </a:rPr>
              <a:t>recurrence relation</a:t>
            </a:r>
            <a:r>
              <a:rPr lang="en-US" dirty="0">
                <a:latin typeface="Times New Roman" panose="02020603050405020304" pitchFamily="18" charset="0"/>
                <a:ea typeface="ＭＳ Ｐゴシック" panose="020B0600070205080204" pitchFamily="34" charset="-128"/>
                <a:cs typeface="Times New Roman" panose="02020603050405020304" pitchFamily="18" charset="0"/>
              </a:rPr>
              <a:t> </a:t>
            </a:r>
            <a:endParaRPr lang="en-US" dirty="0"/>
          </a:p>
        </p:txBody>
      </p:sp>
      <p:sp>
        <p:nvSpPr>
          <p:cNvPr id="29" name="Rectangle 28"/>
          <p:cNvSpPr/>
          <p:nvPr/>
        </p:nvSpPr>
        <p:spPr>
          <a:xfrm>
            <a:off x="152400" y="152400"/>
            <a:ext cx="1200906" cy="369332"/>
          </a:xfrm>
          <a:prstGeom prst="rect">
            <a:avLst/>
          </a:prstGeom>
        </p:spPr>
        <p:txBody>
          <a:bodyPr wrap="none">
            <a:spAutoFit/>
          </a:bodyPr>
          <a:lstStyle/>
          <a:p>
            <a:r>
              <a:rPr lang="en-US" b="1" dirty="0" smtClean="0">
                <a:solidFill>
                  <a:srgbClr val="333333"/>
                </a:solidFill>
              </a:rPr>
              <a:t>Definition:</a:t>
            </a:r>
            <a:endParaRPr lang="en-US" b="1" dirty="0"/>
          </a:p>
        </p:txBody>
      </p:sp>
      <p:sp>
        <p:nvSpPr>
          <p:cNvPr id="30" name="Rectangle 29"/>
          <p:cNvSpPr/>
          <p:nvPr/>
        </p:nvSpPr>
        <p:spPr>
          <a:xfrm>
            <a:off x="434662" y="492755"/>
            <a:ext cx="8382000" cy="646331"/>
          </a:xfrm>
          <a:prstGeom prst="rect">
            <a:avLst/>
          </a:prstGeom>
        </p:spPr>
        <p:txBody>
          <a:bodyPr wrap="square">
            <a:spAutoFit/>
          </a:bodyPr>
          <a:lstStyle/>
          <a:p>
            <a:r>
              <a:rPr lang="en-US" dirty="0">
                <a:solidFill>
                  <a:srgbClr val="161616"/>
                </a:solidFill>
              </a:rPr>
              <a:t>A </a:t>
            </a:r>
            <a:r>
              <a:rPr lang="en-US" b="1" dirty="0">
                <a:solidFill>
                  <a:srgbClr val="161616"/>
                </a:solidFill>
              </a:rPr>
              <a:t>solution to a recurrence relation</a:t>
            </a:r>
            <a:r>
              <a:rPr lang="en-US" dirty="0">
                <a:solidFill>
                  <a:srgbClr val="161616"/>
                </a:solidFill>
              </a:rPr>
              <a:t> gives the value of </a:t>
            </a:r>
            <a:r>
              <a:rPr lang="en-US" i="1" dirty="0" err="1" smtClean="0">
                <a:solidFill>
                  <a:srgbClr val="161616"/>
                </a:solidFill>
              </a:rPr>
              <a:t>x</a:t>
            </a:r>
            <a:r>
              <a:rPr lang="en-US" i="1" baseline="-25000" dirty="0" err="1" smtClean="0">
                <a:solidFill>
                  <a:srgbClr val="161616"/>
                </a:solidFill>
              </a:rPr>
              <a:t>n</a:t>
            </a:r>
            <a:r>
              <a:rPr lang="en-US" dirty="0">
                <a:solidFill>
                  <a:srgbClr val="161616"/>
                </a:solidFill>
              </a:rPr>
              <a:t>​ in terms of </a:t>
            </a:r>
            <a:r>
              <a:rPr lang="en-US" i="1" dirty="0" smtClean="0">
                <a:solidFill>
                  <a:srgbClr val="161616"/>
                </a:solidFill>
              </a:rPr>
              <a:t>n</a:t>
            </a:r>
            <a:r>
              <a:rPr lang="en-US" dirty="0">
                <a:solidFill>
                  <a:srgbClr val="161616"/>
                </a:solidFill>
              </a:rPr>
              <a:t>, and does not require the value of any previous terms.</a:t>
            </a:r>
            <a:endParaRPr lang="en-US" dirty="0"/>
          </a:p>
        </p:txBody>
      </p:sp>
    </p:spTree>
    <p:extLst>
      <p:ext uri="{BB962C8B-B14F-4D97-AF65-F5344CB8AC3E}">
        <p14:creationId xmlns:p14="http://schemas.microsoft.com/office/powerpoint/2010/main" val="331460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P spid="25" grpId="0"/>
      <p:bldP spid="26" grpId="0"/>
      <p:bldP spid="27" grpId="0"/>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E3798A-8C90-4325-9A02-BDE0A083F06D}" type="datetime1">
              <a:rPr lang="en-US" smtClean="0"/>
              <a:t>7/30/2023</a:t>
            </a:fld>
            <a:endParaRPr lang="en-US"/>
          </a:p>
        </p:txBody>
      </p:sp>
      <p:sp>
        <p:nvSpPr>
          <p:cNvPr id="3" name="Footer Placeholder 2"/>
          <p:cNvSpPr>
            <a:spLocks noGrp="1"/>
          </p:cNvSpPr>
          <p:nvPr>
            <p:ph type="ftr" sz="quarter" idx="11"/>
          </p:nvPr>
        </p:nvSpPr>
        <p:spPr/>
        <p:txBody>
          <a:bodyPr/>
          <a:lstStyle/>
          <a:p>
            <a:r>
              <a:rPr lang="en-US" smtClean="0"/>
              <a:t>prepared by Jay Narayan Jha</a:t>
            </a:r>
            <a:endParaRPr lang="en-US"/>
          </a:p>
        </p:txBody>
      </p:sp>
      <p:sp>
        <p:nvSpPr>
          <p:cNvPr id="4" name="Slide Number Placeholder 3"/>
          <p:cNvSpPr>
            <a:spLocks noGrp="1"/>
          </p:cNvSpPr>
          <p:nvPr>
            <p:ph type="sldNum" sz="quarter" idx="12"/>
          </p:nvPr>
        </p:nvSpPr>
        <p:spPr/>
        <p:txBody>
          <a:bodyPr/>
          <a:lstStyle/>
          <a:p>
            <a:fld id="{3C8D7F02-DCD7-4EB4-81DD-47A339250009}" type="slidenum">
              <a:rPr lang="en-US" smtClean="0"/>
              <a:pPr/>
              <a:t>36</a:t>
            </a:fld>
            <a:endParaRPr lang="en-US"/>
          </a:p>
        </p:txBody>
      </p:sp>
      <p:sp>
        <p:nvSpPr>
          <p:cNvPr id="5" name="TextBox 4"/>
          <p:cNvSpPr txBox="1"/>
          <p:nvPr/>
        </p:nvSpPr>
        <p:spPr>
          <a:xfrm>
            <a:off x="273972" y="152400"/>
            <a:ext cx="7693837" cy="369332"/>
          </a:xfrm>
          <a:prstGeom prst="rect">
            <a:avLst/>
          </a:prstGeom>
          <a:noFill/>
        </p:spPr>
        <p:txBody>
          <a:bodyPr wrap="none" rtlCol="0">
            <a:spAutoFit/>
          </a:bodyPr>
          <a:lstStyle/>
          <a:p>
            <a:r>
              <a:rPr lang="en-US" b="1" dirty="0" smtClean="0"/>
              <a:t>Example: </a:t>
            </a:r>
            <a:r>
              <a:rPr lang="en-US" dirty="0" smtClean="0"/>
              <a:t>Find the </a:t>
            </a:r>
            <a:r>
              <a:rPr lang="en-US" dirty="0">
                <a:solidFill>
                  <a:srgbClr val="202122"/>
                </a:solidFill>
              </a:rPr>
              <a:t>recurrence </a:t>
            </a:r>
            <a:r>
              <a:rPr lang="en-US" dirty="0" smtClean="0">
                <a:solidFill>
                  <a:srgbClr val="202122"/>
                </a:solidFill>
              </a:rPr>
              <a:t>relation of the sequence 1, 3, 7, 15, 31, 63, … … …</a:t>
            </a:r>
            <a:r>
              <a:rPr lang="en-US" dirty="0" smtClean="0"/>
              <a:t>  </a:t>
            </a:r>
            <a:endParaRPr lang="en-US" dirty="0"/>
          </a:p>
        </p:txBody>
      </p:sp>
      <p:sp>
        <p:nvSpPr>
          <p:cNvPr id="6" name="TextBox 5"/>
          <p:cNvSpPr txBox="1"/>
          <p:nvPr/>
        </p:nvSpPr>
        <p:spPr>
          <a:xfrm>
            <a:off x="273972" y="664238"/>
            <a:ext cx="1043876" cy="369332"/>
          </a:xfrm>
          <a:prstGeom prst="rect">
            <a:avLst/>
          </a:prstGeom>
          <a:noFill/>
        </p:spPr>
        <p:txBody>
          <a:bodyPr wrap="none" rtlCol="0">
            <a:spAutoFit/>
          </a:bodyPr>
          <a:lstStyle/>
          <a:p>
            <a:r>
              <a:rPr lang="en-US" b="1" dirty="0" smtClean="0"/>
              <a:t>Solution:</a:t>
            </a:r>
            <a:endParaRPr lang="en-US" b="1" dirty="0"/>
          </a:p>
        </p:txBody>
      </p:sp>
      <p:sp>
        <p:nvSpPr>
          <p:cNvPr id="7" name="TextBox 6"/>
          <p:cNvSpPr txBox="1"/>
          <p:nvPr/>
        </p:nvSpPr>
        <p:spPr>
          <a:xfrm>
            <a:off x="1381742" y="710760"/>
            <a:ext cx="1313373" cy="369332"/>
          </a:xfrm>
          <a:prstGeom prst="rect">
            <a:avLst/>
          </a:prstGeom>
          <a:noFill/>
        </p:spPr>
        <p:txBody>
          <a:bodyPr wrap="none" rtlCol="0">
            <a:spAutoFit/>
          </a:bodyPr>
          <a:lstStyle/>
          <a:p>
            <a:r>
              <a:rPr lang="en-US" dirty="0" smtClean="0"/>
              <a:t>Here, a</a:t>
            </a:r>
            <a:r>
              <a:rPr lang="en-US" baseline="-25000" dirty="0" smtClean="0"/>
              <a:t>1</a:t>
            </a:r>
            <a:r>
              <a:rPr lang="en-US" dirty="0" smtClean="0"/>
              <a:t> = 1</a:t>
            </a:r>
            <a:endParaRPr lang="en-US" dirty="0"/>
          </a:p>
        </p:txBody>
      </p:sp>
      <p:sp>
        <p:nvSpPr>
          <p:cNvPr id="8" name="Rectangle 7"/>
          <p:cNvSpPr/>
          <p:nvPr/>
        </p:nvSpPr>
        <p:spPr>
          <a:xfrm>
            <a:off x="1381742" y="1084454"/>
            <a:ext cx="2307042" cy="369332"/>
          </a:xfrm>
          <a:prstGeom prst="rect">
            <a:avLst/>
          </a:prstGeom>
        </p:spPr>
        <p:txBody>
          <a:bodyPr wrap="none">
            <a:spAutoFit/>
          </a:bodyPr>
          <a:lstStyle/>
          <a:p>
            <a:r>
              <a:rPr lang="en-US" dirty="0" smtClean="0"/>
              <a:t>a</a:t>
            </a:r>
            <a:r>
              <a:rPr lang="en-US" baseline="-25000" dirty="0" smtClean="0"/>
              <a:t>2</a:t>
            </a:r>
            <a:r>
              <a:rPr lang="en-US" dirty="0" smtClean="0"/>
              <a:t> </a:t>
            </a:r>
            <a:r>
              <a:rPr lang="en-US" dirty="0"/>
              <a:t>= </a:t>
            </a:r>
            <a:r>
              <a:rPr lang="en-US" dirty="0" smtClean="0"/>
              <a:t>2</a:t>
            </a:r>
            <a:r>
              <a:rPr lang="en-US" dirty="0" smtClean="0">
                <a:latin typeface="Times New Roman" panose="02020603050405020304" pitchFamily="18" charset="0"/>
                <a:ea typeface="ＭＳ Ｐゴシック" panose="020B0600070205080204" pitchFamily="34" charset="-128"/>
                <a:cs typeface="Times New Roman" panose="02020603050405020304" pitchFamily="18" charset="0"/>
              </a:rPr>
              <a:t>×1 + 1 = 2</a:t>
            </a:r>
            <a:r>
              <a:rPr lang="en-US" dirty="0"/>
              <a:t>a</a:t>
            </a:r>
            <a:r>
              <a:rPr lang="en-US" baseline="-25000" dirty="0"/>
              <a:t>1</a:t>
            </a:r>
            <a:r>
              <a:rPr lang="en-US" dirty="0"/>
              <a:t> </a:t>
            </a:r>
            <a:r>
              <a:rPr lang="en-US" dirty="0" smtClean="0"/>
              <a:t>+ 1</a:t>
            </a:r>
            <a:endParaRPr lang="en-US" dirty="0"/>
          </a:p>
        </p:txBody>
      </p:sp>
      <p:sp>
        <p:nvSpPr>
          <p:cNvPr id="9" name="Rectangle 8"/>
          <p:cNvSpPr/>
          <p:nvPr/>
        </p:nvSpPr>
        <p:spPr>
          <a:xfrm>
            <a:off x="1381742" y="1460427"/>
            <a:ext cx="2307042" cy="369332"/>
          </a:xfrm>
          <a:prstGeom prst="rect">
            <a:avLst/>
          </a:prstGeom>
        </p:spPr>
        <p:txBody>
          <a:bodyPr wrap="none">
            <a:spAutoFit/>
          </a:bodyPr>
          <a:lstStyle/>
          <a:p>
            <a:r>
              <a:rPr lang="en-US" dirty="0" smtClean="0"/>
              <a:t>a</a:t>
            </a:r>
            <a:r>
              <a:rPr lang="en-US" baseline="-25000" dirty="0" smtClean="0"/>
              <a:t>3</a:t>
            </a:r>
            <a:r>
              <a:rPr lang="en-US" dirty="0" smtClean="0"/>
              <a:t> </a:t>
            </a:r>
            <a:r>
              <a:rPr lang="en-US" dirty="0"/>
              <a:t>= </a:t>
            </a:r>
            <a:r>
              <a:rPr lang="en-US" dirty="0" smtClean="0"/>
              <a:t>2</a:t>
            </a:r>
            <a:r>
              <a:rPr lang="en-US" dirty="0" smtClean="0">
                <a:latin typeface="Times New Roman" panose="02020603050405020304" pitchFamily="18" charset="0"/>
                <a:ea typeface="ＭＳ Ｐゴシック" panose="020B0600070205080204" pitchFamily="34" charset="-128"/>
                <a:cs typeface="Times New Roman" panose="02020603050405020304" pitchFamily="18" charset="0"/>
              </a:rPr>
              <a:t>×3 + 1 = 2</a:t>
            </a:r>
            <a:r>
              <a:rPr lang="en-US" dirty="0" smtClean="0"/>
              <a:t>a</a:t>
            </a:r>
            <a:r>
              <a:rPr lang="en-US" baseline="-25000" dirty="0" smtClean="0"/>
              <a:t>2</a:t>
            </a:r>
            <a:r>
              <a:rPr lang="en-US" dirty="0" smtClean="0"/>
              <a:t> + 1</a:t>
            </a:r>
            <a:endParaRPr lang="en-US" dirty="0"/>
          </a:p>
        </p:txBody>
      </p:sp>
      <p:sp>
        <p:nvSpPr>
          <p:cNvPr id="10" name="Rectangle 9"/>
          <p:cNvSpPr/>
          <p:nvPr/>
        </p:nvSpPr>
        <p:spPr>
          <a:xfrm>
            <a:off x="1381742" y="1831842"/>
            <a:ext cx="2307042" cy="369332"/>
          </a:xfrm>
          <a:prstGeom prst="rect">
            <a:avLst/>
          </a:prstGeom>
        </p:spPr>
        <p:txBody>
          <a:bodyPr wrap="none">
            <a:spAutoFit/>
          </a:bodyPr>
          <a:lstStyle/>
          <a:p>
            <a:r>
              <a:rPr lang="en-US" dirty="0" smtClean="0"/>
              <a:t>a</a:t>
            </a:r>
            <a:r>
              <a:rPr lang="en-US" baseline="-25000" dirty="0" smtClean="0"/>
              <a:t>4</a:t>
            </a:r>
            <a:r>
              <a:rPr lang="en-US" dirty="0" smtClean="0"/>
              <a:t> </a:t>
            </a:r>
            <a:r>
              <a:rPr lang="en-US" dirty="0"/>
              <a:t>= </a:t>
            </a:r>
            <a:r>
              <a:rPr lang="en-US" dirty="0" smtClean="0"/>
              <a:t>2</a:t>
            </a:r>
            <a:r>
              <a:rPr lang="en-US" dirty="0" smtClean="0">
                <a:latin typeface="Times New Roman" panose="02020603050405020304" pitchFamily="18" charset="0"/>
                <a:ea typeface="ＭＳ Ｐゴシック" panose="020B0600070205080204" pitchFamily="34" charset="-128"/>
                <a:cs typeface="Times New Roman" panose="02020603050405020304" pitchFamily="18" charset="0"/>
              </a:rPr>
              <a:t>×7 + 1 = 2</a:t>
            </a:r>
            <a:r>
              <a:rPr lang="en-US" dirty="0" smtClean="0"/>
              <a:t>a</a:t>
            </a:r>
            <a:r>
              <a:rPr lang="en-US" baseline="-25000" dirty="0" smtClean="0"/>
              <a:t>3</a:t>
            </a:r>
            <a:r>
              <a:rPr lang="en-US" dirty="0" smtClean="0"/>
              <a:t> + 1</a:t>
            </a:r>
            <a:endParaRPr lang="en-US" dirty="0"/>
          </a:p>
        </p:txBody>
      </p:sp>
      <p:sp>
        <p:nvSpPr>
          <p:cNvPr id="11" name="TextBox 10"/>
          <p:cNvSpPr txBox="1"/>
          <p:nvPr/>
        </p:nvSpPr>
        <p:spPr>
          <a:xfrm>
            <a:off x="1381742" y="2201174"/>
            <a:ext cx="2473754" cy="369332"/>
          </a:xfrm>
          <a:prstGeom prst="rect">
            <a:avLst/>
          </a:prstGeom>
          <a:noFill/>
        </p:spPr>
        <p:txBody>
          <a:bodyPr wrap="none" rtlCol="0">
            <a:spAutoFit/>
          </a:bodyPr>
          <a:lstStyle/>
          <a:p>
            <a:r>
              <a:rPr lang="en-US" dirty="0" smtClean="0"/>
              <a:t>…  …  …  …  …  …  …  …  …</a:t>
            </a:r>
            <a:endParaRPr lang="en-US" dirty="0"/>
          </a:p>
        </p:txBody>
      </p:sp>
      <p:sp>
        <p:nvSpPr>
          <p:cNvPr id="12" name="TextBox 11"/>
          <p:cNvSpPr txBox="1"/>
          <p:nvPr/>
        </p:nvSpPr>
        <p:spPr>
          <a:xfrm>
            <a:off x="1381742" y="2570506"/>
            <a:ext cx="2473754" cy="369332"/>
          </a:xfrm>
          <a:prstGeom prst="rect">
            <a:avLst/>
          </a:prstGeom>
          <a:noFill/>
        </p:spPr>
        <p:txBody>
          <a:bodyPr wrap="none" rtlCol="0">
            <a:spAutoFit/>
          </a:bodyPr>
          <a:lstStyle/>
          <a:p>
            <a:r>
              <a:rPr lang="en-US" dirty="0" smtClean="0"/>
              <a:t>…  …  …  …  …  …  …  …  …</a:t>
            </a:r>
            <a:endParaRPr lang="en-US" dirty="0"/>
          </a:p>
        </p:txBody>
      </p:sp>
      <p:sp>
        <p:nvSpPr>
          <p:cNvPr id="13" name="Rectangle 12"/>
          <p:cNvSpPr/>
          <p:nvPr/>
        </p:nvSpPr>
        <p:spPr>
          <a:xfrm>
            <a:off x="1381742" y="2948562"/>
            <a:ext cx="1577676" cy="369332"/>
          </a:xfrm>
          <a:prstGeom prst="rect">
            <a:avLst/>
          </a:prstGeom>
        </p:spPr>
        <p:txBody>
          <a:bodyPr wrap="none">
            <a:spAutoFit/>
          </a:bodyPr>
          <a:lstStyle/>
          <a:p>
            <a:r>
              <a:rPr lang="en-US" dirty="0" smtClean="0"/>
              <a:t>a</a:t>
            </a:r>
            <a:r>
              <a:rPr lang="en-US" baseline="-25000" dirty="0" smtClean="0"/>
              <a:t>n</a:t>
            </a:r>
            <a:r>
              <a:rPr lang="en-US" dirty="0" smtClean="0"/>
              <a:t> =</a:t>
            </a:r>
            <a:r>
              <a:rPr lang="en-US" dirty="0" smtClean="0">
                <a:latin typeface="Times New Roman" panose="02020603050405020304" pitchFamily="18" charset="0"/>
                <a:ea typeface="ＭＳ Ｐゴシック" panose="020B0600070205080204" pitchFamily="34" charset="-128"/>
                <a:cs typeface="Times New Roman" panose="02020603050405020304" pitchFamily="18" charset="0"/>
              </a:rPr>
              <a:t> 2</a:t>
            </a:r>
            <a:r>
              <a:rPr lang="en-US" dirty="0"/>
              <a:t> a</a:t>
            </a:r>
            <a:r>
              <a:rPr lang="en-US" baseline="-25000" dirty="0"/>
              <a:t>n – 1</a:t>
            </a:r>
            <a:r>
              <a:rPr lang="en-US" dirty="0" smtClean="0"/>
              <a:t> + 1</a:t>
            </a:r>
            <a:endParaRPr lang="en-US" dirty="0"/>
          </a:p>
        </p:txBody>
      </p:sp>
      <p:sp>
        <p:nvSpPr>
          <p:cNvPr id="14" name="Rectangle 13"/>
          <p:cNvSpPr/>
          <p:nvPr/>
        </p:nvSpPr>
        <p:spPr>
          <a:xfrm>
            <a:off x="872916" y="3375522"/>
            <a:ext cx="5965159" cy="369332"/>
          </a:xfrm>
          <a:prstGeom prst="rect">
            <a:avLst/>
          </a:prstGeom>
        </p:spPr>
        <p:txBody>
          <a:bodyPr wrap="none">
            <a:spAutoFit/>
          </a:bodyPr>
          <a:lstStyle/>
          <a:p>
            <a:r>
              <a:rPr lang="en-US" dirty="0" smtClean="0"/>
              <a:t>Hence, the </a:t>
            </a:r>
            <a:r>
              <a:rPr lang="en-US" dirty="0">
                <a:solidFill>
                  <a:srgbClr val="202122"/>
                </a:solidFill>
              </a:rPr>
              <a:t>recurrence </a:t>
            </a:r>
            <a:r>
              <a:rPr lang="en-US" dirty="0" smtClean="0">
                <a:solidFill>
                  <a:srgbClr val="202122"/>
                </a:solidFill>
              </a:rPr>
              <a:t>relation is </a:t>
            </a:r>
            <a:r>
              <a:rPr lang="en-US" dirty="0"/>
              <a:t>a</a:t>
            </a:r>
            <a:r>
              <a:rPr lang="en-US" baseline="-25000" dirty="0"/>
              <a:t>n</a:t>
            </a:r>
            <a:r>
              <a:rPr lang="en-US" dirty="0"/>
              <a:t> =</a:t>
            </a:r>
            <a:r>
              <a:rPr lang="en-US" dirty="0">
                <a:latin typeface="Times New Roman" panose="02020603050405020304" pitchFamily="18" charset="0"/>
                <a:ea typeface="ＭＳ Ｐゴシック" panose="020B0600070205080204" pitchFamily="34" charset="-128"/>
                <a:cs typeface="Times New Roman" panose="02020603050405020304" pitchFamily="18" charset="0"/>
              </a:rPr>
              <a:t> 2</a:t>
            </a:r>
            <a:r>
              <a:rPr lang="en-US" dirty="0"/>
              <a:t> a</a:t>
            </a:r>
            <a:r>
              <a:rPr lang="en-US" baseline="-25000" dirty="0"/>
              <a:t>n – 1</a:t>
            </a:r>
            <a:r>
              <a:rPr lang="en-US" dirty="0"/>
              <a:t> + </a:t>
            </a:r>
            <a:r>
              <a:rPr lang="en-US" dirty="0" smtClean="0"/>
              <a:t>1, n &gt; 1, </a:t>
            </a:r>
            <a:r>
              <a:rPr lang="en-US" dirty="0"/>
              <a:t>a</a:t>
            </a:r>
            <a:r>
              <a:rPr lang="en-US" baseline="-25000" dirty="0"/>
              <a:t>1</a:t>
            </a:r>
            <a:r>
              <a:rPr lang="en-US" dirty="0"/>
              <a:t> = </a:t>
            </a:r>
            <a:r>
              <a:rPr lang="en-US" dirty="0" smtClean="0"/>
              <a:t>1. </a:t>
            </a:r>
            <a:endParaRPr lang="en-US" dirty="0"/>
          </a:p>
        </p:txBody>
      </p:sp>
      <p:sp>
        <p:nvSpPr>
          <p:cNvPr id="15" name="Rectangle 14"/>
          <p:cNvSpPr/>
          <p:nvPr/>
        </p:nvSpPr>
        <p:spPr>
          <a:xfrm>
            <a:off x="254654" y="3773273"/>
            <a:ext cx="2835776" cy="369332"/>
          </a:xfrm>
          <a:prstGeom prst="rect">
            <a:avLst/>
          </a:prstGeom>
        </p:spPr>
        <p:txBody>
          <a:bodyPr wrap="none">
            <a:spAutoFit/>
          </a:bodyPr>
          <a:lstStyle/>
          <a:p>
            <a:r>
              <a:rPr lang="en-US" b="1" dirty="0">
                <a:solidFill>
                  <a:srgbClr val="333333"/>
                </a:solidFill>
              </a:rPr>
              <a:t>Linear Recurrence Relations</a:t>
            </a:r>
            <a:endParaRPr lang="en-US" dirty="0"/>
          </a:p>
        </p:txBody>
      </p:sp>
      <p:sp>
        <p:nvSpPr>
          <p:cNvPr id="16" name="Rectangle 15"/>
          <p:cNvSpPr/>
          <p:nvPr/>
        </p:nvSpPr>
        <p:spPr>
          <a:xfrm>
            <a:off x="608456" y="4171024"/>
            <a:ext cx="7849743" cy="1477328"/>
          </a:xfrm>
          <a:prstGeom prst="rect">
            <a:avLst/>
          </a:prstGeom>
        </p:spPr>
        <p:txBody>
          <a:bodyPr wrap="square">
            <a:spAutoFit/>
          </a:bodyPr>
          <a:lstStyle/>
          <a:p>
            <a:r>
              <a:rPr lang="en-US" dirty="0">
                <a:solidFill>
                  <a:srgbClr val="161616"/>
                </a:solidFill>
              </a:rPr>
              <a:t>A </a:t>
            </a:r>
            <a:r>
              <a:rPr lang="en-US" b="1" dirty="0">
                <a:solidFill>
                  <a:srgbClr val="161616"/>
                </a:solidFill>
              </a:rPr>
              <a:t>linear recurrence relation</a:t>
            </a:r>
            <a:r>
              <a:rPr lang="en-US" dirty="0">
                <a:solidFill>
                  <a:srgbClr val="161616"/>
                </a:solidFill>
              </a:rPr>
              <a:t> is an equation that defines the </a:t>
            </a:r>
            <a:r>
              <a:rPr lang="en-US" i="1" dirty="0" smtClean="0">
                <a:solidFill>
                  <a:srgbClr val="161616"/>
                </a:solidFill>
              </a:rPr>
              <a:t>n</a:t>
            </a:r>
            <a:r>
              <a:rPr lang="en-US" baseline="30000" dirty="0" smtClean="0">
                <a:solidFill>
                  <a:srgbClr val="161616"/>
                </a:solidFill>
              </a:rPr>
              <a:t>th</a:t>
            </a:r>
            <a:r>
              <a:rPr lang="en-US" dirty="0">
                <a:solidFill>
                  <a:srgbClr val="161616"/>
                </a:solidFill>
              </a:rPr>
              <a:t> term in a sequence in terms of the </a:t>
            </a:r>
            <a:r>
              <a:rPr lang="en-US" i="1" dirty="0" smtClean="0">
                <a:solidFill>
                  <a:srgbClr val="161616"/>
                </a:solidFill>
              </a:rPr>
              <a:t>k</a:t>
            </a:r>
            <a:r>
              <a:rPr lang="en-US" dirty="0">
                <a:solidFill>
                  <a:srgbClr val="161616"/>
                </a:solidFill>
              </a:rPr>
              <a:t> previous terms in the sequence. The recurrence relation is in the form:</a:t>
            </a:r>
          </a:p>
          <a:p>
            <a:r>
              <a:rPr lang="en-US" i="1" dirty="0" smtClean="0">
                <a:solidFill>
                  <a:srgbClr val="161616"/>
                </a:solidFill>
              </a:rPr>
              <a:t>                                </a:t>
            </a:r>
            <a:r>
              <a:rPr lang="en-US" i="1" dirty="0" err="1" smtClean="0">
                <a:solidFill>
                  <a:srgbClr val="161616"/>
                </a:solidFill>
              </a:rPr>
              <a:t>x</a:t>
            </a:r>
            <a:r>
              <a:rPr lang="en-US" i="1" baseline="-25000" dirty="0" err="1" smtClean="0">
                <a:solidFill>
                  <a:srgbClr val="161616"/>
                </a:solidFill>
              </a:rPr>
              <a:t>n</a:t>
            </a:r>
            <a:r>
              <a:rPr lang="en-US" dirty="0" smtClean="0">
                <a:solidFill>
                  <a:srgbClr val="161616"/>
                </a:solidFill>
              </a:rPr>
              <a:t>​ = </a:t>
            </a:r>
            <a:r>
              <a:rPr lang="en-US" i="1" dirty="0" smtClean="0">
                <a:solidFill>
                  <a:srgbClr val="161616"/>
                </a:solidFill>
              </a:rPr>
              <a:t>c</a:t>
            </a:r>
            <a:r>
              <a:rPr lang="en-US" baseline="-25000" dirty="0" smtClean="0">
                <a:solidFill>
                  <a:srgbClr val="161616"/>
                </a:solidFill>
              </a:rPr>
              <a:t>1</a:t>
            </a:r>
            <a:r>
              <a:rPr lang="en-US" dirty="0">
                <a:solidFill>
                  <a:srgbClr val="161616"/>
                </a:solidFill>
              </a:rPr>
              <a:t>​</a:t>
            </a:r>
            <a:r>
              <a:rPr lang="en-US" i="1" dirty="0">
                <a:solidFill>
                  <a:srgbClr val="161616"/>
                </a:solidFill>
              </a:rPr>
              <a:t>x</a:t>
            </a:r>
            <a:r>
              <a:rPr lang="en-US" i="1" baseline="-25000" dirty="0">
                <a:solidFill>
                  <a:srgbClr val="161616"/>
                </a:solidFill>
              </a:rPr>
              <a:t>n</a:t>
            </a:r>
            <a:r>
              <a:rPr lang="en-US" baseline="-25000" dirty="0">
                <a:solidFill>
                  <a:srgbClr val="161616"/>
                </a:solidFill>
              </a:rPr>
              <a:t>−1</a:t>
            </a:r>
            <a:r>
              <a:rPr lang="en-US" dirty="0" smtClean="0">
                <a:solidFill>
                  <a:srgbClr val="161616"/>
                </a:solidFill>
              </a:rPr>
              <a:t>​ + </a:t>
            </a:r>
            <a:r>
              <a:rPr lang="en-US" i="1" dirty="0" smtClean="0">
                <a:solidFill>
                  <a:srgbClr val="161616"/>
                </a:solidFill>
              </a:rPr>
              <a:t>c</a:t>
            </a:r>
            <a:r>
              <a:rPr lang="en-US" baseline="-25000" dirty="0" smtClean="0">
                <a:solidFill>
                  <a:srgbClr val="161616"/>
                </a:solidFill>
              </a:rPr>
              <a:t>2</a:t>
            </a:r>
            <a:r>
              <a:rPr lang="en-US" dirty="0">
                <a:solidFill>
                  <a:srgbClr val="161616"/>
                </a:solidFill>
              </a:rPr>
              <a:t>​</a:t>
            </a:r>
            <a:r>
              <a:rPr lang="en-US" i="1" dirty="0">
                <a:solidFill>
                  <a:srgbClr val="161616"/>
                </a:solidFill>
              </a:rPr>
              <a:t>x</a:t>
            </a:r>
            <a:r>
              <a:rPr lang="en-US" i="1" baseline="-25000" dirty="0">
                <a:solidFill>
                  <a:srgbClr val="161616"/>
                </a:solidFill>
              </a:rPr>
              <a:t>n</a:t>
            </a:r>
            <a:r>
              <a:rPr lang="en-US" baseline="-25000" dirty="0">
                <a:solidFill>
                  <a:srgbClr val="161616"/>
                </a:solidFill>
              </a:rPr>
              <a:t>−2</a:t>
            </a:r>
            <a:r>
              <a:rPr lang="en-US" baseline="-25000" dirty="0" smtClean="0">
                <a:solidFill>
                  <a:srgbClr val="161616"/>
                </a:solidFill>
              </a:rPr>
              <a:t>​ </a:t>
            </a:r>
            <a:r>
              <a:rPr lang="en-US" dirty="0" smtClean="0">
                <a:solidFill>
                  <a:srgbClr val="161616"/>
                </a:solidFill>
              </a:rPr>
              <a:t>+</a:t>
            </a:r>
            <a:r>
              <a:rPr lang="en-US" dirty="0">
                <a:solidFill>
                  <a:srgbClr val="161616"/>
                </a:solidFill>
              </a:rPr>
              <a:t>⋯</a:t>
            </a:r>
            <a:r>
              <a:rPr lang="en-US" dirty="0" smtClean="0">
                <a:solidFill>
                  <a:srgbClr val="161616"/>
                </a:solidFill>
              </a:rPr>
              <a:t>+ </a:t>
            </a:r>
            <a:r>
              <a:rPr lang="en-US" i="1" dirty="0" err="1" smtClean="0">
                <a:solidFill>
                  <a:srgbClr val="161616"/>
                </a:solidFill>
              </a:rPr>
              <a:t>c</a:t>
            </a:r>
            <a:r>
              <a:rPr lang="en-US" i="1" baseline="-25000" dirty="0" err="1" smtClean="0">
                <a:solidFill>
                  <a:srgbClr val="161616"/>
                </a:solidFill>
              </a:rPr>
              <a:t>k</a:t>
            </a:r>
            <a:r>
              <a:rPr lang="en-US" dirty="0">
                <a:solidFill>
                  <a:srgbClr val="161616"/>
                </a:solidFill>
              </a:rPr>
              <a:t>​</a:t>
            </a:r>
            <a:r>
              <a:rPr lang="en-US" i="1" dirty="0" err="1">
                <a:solidFill>
                  <a:srgbClr val="161616"/>
                </a:solidFill>
              </a:rPr>
              <a:t>x</a:t>
            </a:r>
            <a:r>
              <a:rPr lang="en-US" i="1" baseline="-25000" dirty="0" err="1">
                <a:solidFill>
                  <a:srgbClr val="161616"/>
                </a:solidFill>
              </a:rPr>
              <a:t>n</a:t>
            </a:r>
            <a:r>
              <a:rPr lang="en-US" baseline="-25000" dirty="0">
                <a:solidFill>
                  <a:srgbClr val="161616"/>
                </a:solidFill>
              </a:rPr>
              <a:t>−</a:t>
            </a:r>
            <a:r>
              <a:rPr lang="en-US" i="1" baseline="-25000" dirty="0">
                <a:solidFill>
                  <a:srgbClr val="161616"/>
                </a:solidFill>
              </a:rPr>
              <a:t>k</a:t>
            </a:r>
            <a:r>
              <a:rPr lang="en-US" dirty="0">
                <a:solidFill>
                  <a:srgbClr val="161616"/>
                </a:solidFill>
              </a:rPr>
              <a:t>​</a:t>
            </a:r>
          </a:p>
          <a:p>
            <a:r>
              <a:rPr lang="en-US" dirty="0">
                <a:solidFill>
                  <a:srgbClr val="161616"/>
                </a:solidFill>
              </a:rPr>
              <a:t>Where each </a:t>
            </a:r>
            <a:r>
              <a:rPr lang="en-US" i="1" dirty="0" smtClean="0">
                <a:solidFill>
                  <a:srgbClr val="161616"/>
                </a:solidFill>
              </a:rPr>
              <a:t>c</a:t>
            </a:r>
            <a:r>
              <a:rPr lang="en-US" i="1" baseline="-25000" dirty="0" smtClean="0">
                <a:solidFill>
                  <a:srgbClr val="161616"/>
                </a:solidFill>
              </a:rPr>
              <a:t>i</a:t>
            </a:r>
            <a:r>
              <a:rPr lang="en-US" baseline="-25000" dirty="0">
                <a:solidFill>
                  <a:srgbClr val="161616"/>
                </a:solidFill>
              </a:rPr>
              <a:t>​</a:t>
            </a:r>
            <a:r>
              <a:rPr lang="en-US" dirty="0">
                <a:solidFill>
                  <a:srgbClr val="161616"/>
                </a:solidFill>
              </a:rPr>
              <a:t> is a constant coefficient.</a:t>
            </a:r>
            <a:endParaRPr lang="en-US" b="0" i="0" dirty="0">
              <a:solidFill>
                <a:srgbClr val="161616"/>
              </a:solidFill>
              <a:effectLst/>
            </a:endParaRPr>
          </a:p>
        </p:txBody>
      </p:sp>
    </p:spTree>
    <p:extLst>
      <p:ext uri="{BB962C8B-B14F-4D97-AF65-F5344CB8AC3E}">
        <p14:creationId xmlns:p14="http://schemas.microsoft.com/office/powerpoint/2010/main" val="6902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C870-92A0-486D-861A-0FB0B78A8CF3}" type="datetime1">
              <a:rPr lang="en-US" smtClean="0"/>
              <a:t>7/30/2023</a:t>
            </a:fld>
            <a:endParaRPr lang="en-US"/>
          </a:p>
        </p:txBody>
      </p:sp>
      <p:sp>
        <p:nvSpPr>
          <p:cNvPr id="3" name="Footer Placeholder 2"/>
          <p:cNvSpPr>
            <a:spLocks noGrp="1"/>
          </p:cNvSpPr>
          <p:nvPr>
            <p:ph type="ftr" sz="quarter" idx="11"/>
          </p:nvPr>
        </p:nvSpPr>
        <p:spPr/>
        <p:txBody>
          <a:bodyPr/>
          <a:lstStyle/>
          <a:p>
            <a:r>
              <a:rPr lang="en-US" smtClean="0"/>
              <a:t>prepared by Jay Narayan Jha</a:t>
            </a:r>
            <a:endParaRPr lang="en-US"/>
          </a:p>
        </p:txBody>
      </p:sp>
      <p:sp>
        <p:nvSpPr>
          <p:cNvPr id="4" name="Slide Number Placeholder 3"/>
          <p:cNvSpPr>
            <a:spLocks noGrp="1"/>
          </p:cNvSpPr>
          <p:nvPr>
            <p:ph type="sldNum" sz="quarter" idx="12"/>
          </p:nvPr>
        </p:nvSpPr>
        <p:spPr/>
        <p:txBody>
          <a:bodyPr/>
          <a:lstStyle/>
          <a:p>
            <a:fld id="{3C8D7F02-DCD7-4EB4-81DD-47A339250009}" type="slidenum">
              <a:rPr lang="en-US" smtClean="0"/>
              <a:pPr/>
              <a:t>37</a:t>
            </a:fld>
            <a:endParaRPr lang="en-US"/>
          </a:p>
        </p:txBody>
      </p:sp>
      <p:sp>
        <p:nvSpPr>
          <p:cNvPr id="16" name="Rectangle 15"/>
          <p:cNvSpPr/>
          <p:nvPr/>
        </p:nvSpPr>
        <p:spPr>
          <a:xfrm>
            <a:off x="152400" y="228600"/>
            <a:ext cx="6910931" cy="369332"/>
          </a:xfrm>
          <a:prstGeom prst="rect">
            <a:avLst/>
          </a:prstGeom>
        </p:spPr>
        <p:txBody>
          <a:bodyPr wrap="none">
            <a:spAutoFit/>
          </a:bodyPr>
          <a:lstStyle/>
          <a:p>
            <a:r>
              <a:rPr lang="en-US" b="1" dirty="0"/>
              <a:t>How to </a:t>
            </a:r>
            <a:r>
              <a:rPr lang="en-US" b="1" dirty="0" smtClean="0"/>
              <a:t>find the </a:t>
            </a:r>
            <a:r>
              <a:rPr lang="en-US" b="1" i="1" dirty="0"/>
              <a:t>characteristic </a:t>
            </a:r>
            <a:r>
              <a:rPr lang="en-US" b="1" i="1" dirty="0" smtClean="0"/>
              <a:t>equation</a:t>
            </a:r>
            <a:r>
              <a:rPr lang="en-US" b="1" dirty="0"/>
              <a:t> </a:t>
            </a:r>
            <a:r>
              <a:rPr lang="en-US" b="1" dirty="0" smtClean="0"/>
              <a:t>of </a:t>
            </a:r>
            <a:r>
              <a:rPr lang="en-US" b="1" dirty="0"/>
              <a:t>linear recurrence </a:t>
            </a:r>
            <a:r>
              <a:rPr lang="en-US" b="1" dirty="0" smtClean="0"/>
              <a:t>relation:</a:t>
            </a:r>
            <a:endParaRPr lang="en-US" b="1" i="0" dirty="0">
              <a:effectLst/>
            </a:endParaRPr>
          </a:p>
        </p:txBody>
      </p:sp>
      <p:sp>
        <p:nvSpPr>
          <p:cNvPr id="18" name="Rectangle 17"/>
          <p:cNvSpPr/>
          <p:nvPr/>
        </p:nvSpPr>
        <p:spPr>
          <a:xfrm>
            <a:off x="457200" y="631202"/>
            <a:ext cx="6096000" cy="369332"/>
          </a:xfrm>
          <a:prstGeom prst="rect">
            <a:avLst/>
          </a:prstGeom>
        </p:spPr>
        <p:txBody>
          <a:bodyPr wrap="square">
            <a:spAutoFit/>
          </a:bodyPr>
          <a:lstStyle/>
          <a:p>
            <a:r>
              <a:rPr lang="en-US" dirty="0"/>
              <a:t>Given a recurrence relation </a:t>
            </a:r>
            <a:r>
              <a:rPr lang="en-US" dirty="0" smtClean="0">
                <a:solidFill>
                  <a:srgbClr val="000000"/>
                </a:solidFill>
                <a:latin typeface="MJXc-TeX-math-I"/>
              </a:rPr>
              <a:t>a</a:t>
            </a:r>
            <a:r>
              <a:rPr lang="en-US" baseline="-25000" dirty="0" smtClean="0">
                <a:solidFill>
                  <a:srgbClr val="000000"/>
                </a:solidFill>
                <a:latin typeface="MJXc-TeX-math-I"/>
              </a:rPr>
              <a:t>n </a:t>
            </a:r>
            <a:r>
              <a:rPr lang="en-US" dirty="0" smtClean="0">
                <a:solidFill>
                  <a:srgbClr val="000000"/>
                </a:solidFill>
                <a:latin typeface="MJXc-TeX-main-R"/>
              </a:rPr>
              <a:t>+ </a:t>
            </a:r>
            <a:r>
              <a:rPr lang="en-US" dirty="0" smtClean="0">
                <a:solidFill>
                  <a:srgbClr val="000000"/>
                </a:solidFill>
                <a:latin typeface="MJXc-TeX-math-I"/>
              </a:rPr>
              <a:t>αa</a:t>
            </a:r>
            <a:r>
              <a:rPr lang="en-US" baseline="-25000" dirty="0" smtClean="0">
                <a:solidFill>
                  <a:srgbClr val="000000"/>
                </a:solidFill>
                <a:latin typeface="MJXc-TeX-math-I"/>
              </a:rPr>
              <a:t>n</a:t>
            </a:r>
            <a:r>
              <a:rPr lang="en-US" baseline="-25000" dirty="0" smtClean="0">
                <a:solidFill>
                  <a:srgbClr val="000000"/>
                </a:solidFill>
                <a:latin typeface="MJXc-TeX-main-R"/>
              </a:rPr>
              <a:t>−1 </a:t>
            </a:r>
            <a:r>
              <a:rPr lang="en-US" dirty="0" smtClean="0">
                <a:solidFill>
                  <a:srgbClr val="000000"/>
                </a:solidFill>
                <a:latin typeface="MJXc-TeX-main-R"/>
              </a:rPr>
              <a:t>+ </a:t>
            </a:r>
            <a:r>
              <a:rPr lang="en-US" dirty="0" smtClean="0">
                <a:solidFill>
                  <a:srgbClr val="000000"/>
                </a:solidFill>
                <a:latin typeface="MJXc-TeX-math-I"/>
              </a:rPr>
              <a:t>βa</a:t>
            </a:r>
            <a:r>
              <a:rPr lang="en-US" baseline="-25000" dirty="0" smtClean="0">
                <a:solidFill>
                  <a:srgbClr val="000000"/>
                </a:solidFill>
                <a:latin typeface="MJXc-TeX-math-I"/>
              </a:rPr>
              <a:t>n</a:t>
            </a:r>
            <a:r>
              <a:rPr lang="en-US" baseline="-25000" dirty="0">
                <a:solidFill>
                  <a:srgbClr val="000000"/>
                </a:solidFill>
                <a:latin typeface="MJXc-TeX-main-R"/>
              </a:rPr>
              <a:t>−</a:t>
            </a:r>
            <a:r>
              <a:rPr lang="en-US" baseline="-25000" dirty="0" smtClean="0">
                <a:solidFill>
                  <a:srgbClr val="000000"/>
                </a:solidFill>
                <a:latin typeface="MJXc-TeX-main-R"/>
              </a:rPr>
              <a:t>2 </a:t>
            </a:r>
            <a:r>
              <a:rPr lang="en-US" dirty="0" smtClean="0">
                <a:solidFill>
                  <a:srgbClr val="000000"/>
                </a:solidFill>
                <a:latin typeface="MJXc-TeX-main-R"/>
              </a:rPr>
              <a:t>= 0 ……..(</a:t>
            </a:r>
            <a:r>
              <a:rPr lang="en-US" dirty="0" err="1" smtClean="0">
                <a:solidFill>
                  <a:srgbClr val="000000"/>
                </a:solidFill>
                <a:latin typeface="MJXc-TeX-main-R"/>
              </a:rPr>
              <a:t>i</a:t>
            </a:r>
            <a:r>
              <a:rPr lang="en-US" dirty="0" smtClean="0">
                <a:solidFill>
                  <a:srgbClr val="000000"/>
                </a:solidFill>
                <a:latin typeface="MJXc-TeX-main-R"/>
              </a:rPr>
              <a:t>)</a:t>
            </a:r>
            <a:endParaRPr lang="en-US" dirty="0"/>
          </a:p>
        </p:txBody>
      </p:sp>
      <p:sp>
        <p:nvSpPr>
          <p:cNvPr id="19" name="TextBox 18"/>
          <p:cNvSpPr txBox="1"/>
          <p:nvPr/>
        </p:nvSpPr>
        <p:spPr>
          <a:xfrm>
            <a:off x="457200" y="1143000"/>
            <a:ext cx="6941452" cy="369332"/>
          </a:xfrm>
          <a:prstGeom prst="rect">
            <a:avLst/>
          </a:prstGeom>
          <a:noFill/>
        </p:spPr>
        <p:txBody>
          <a:bodyPr wrap="none" rtlCol="0">
            <a:spAutoFit/>
          </a:bodyPr>
          <a:lstStyle/>
          <a:p>
            <a:r>
              <a:rPr lang="en-US" dirty="0" smtClean="0"/>
              <a:t>Let  a</a:t>
            </a:r>
            <a:r>
              <a:rPr lang="en-US" baseline="-25000" dirty="0" smtClean="0"/>
              <a:t>n</a:t>
            </a:r>
            <a:r>
              <a:rPr lang="en-US" dirty="0" smtClean="0"/>
              <a:t> = </a:t>
            </a:r>
            <a:r>
              <a:rPr lang="en-US" dirty="0" err="1" smtClean="0"/>
              <a:t>r</a:t>
            </a:r>
            <a:r>
              <a:rPr lang="en-US" baseline="30000" dirty="0" err="1" smtClean="0"/>
              <a:t>n</a:t>
            </a:r>
            <a:r>
              <a:rPr lang="en-US" dirty="0" smtClean="0"/>
              <a:t> is a solution of equation (</a:t>
            </a:r>
            <a:r>
              <a:rPr lang="en-US" dirty="0" err="1" smtClean="0"/>
              <a:t>i</a:t>
            </a:r>
            <a:r>
              <a:rPr lang="en-US" dirty="0" smtClean="0"/>
              <a:t>), then, it must satisfy equation( </a:t>
            </a:r>
            <a:r>
              <a:rPr lang="en-US" dirty="0" err="1" smtClean="0"/>
              <a:t>i</a:t>
            </a:r>
            <a:r>
              <a:rPr lang="en-US" dirty="0" smtClean="0"/>
              <a:t>) </a:t>
            </a:r>
            <a:endParaRPr lang="en-US" dirty="0"/>
          </a:p>
        </p:txBody>
      </p:sp>
      <p:sp>
        <p:nvSpPr>
          <p:cNvPr id="20" name="TextBox 19"/>
          <p:cNvSpPr txBox="1"/>
          <p:nvPr/>
        </p:nvSpPr>
        <p:spPr>
          <a:xfrm>
            <a:off x="876027" y="1599264"/>
            <a:ext cx="2731838" cy="369332"/>
          </a:xfrm>
          <a:prstGeom prst="rect">
            <a:avLst/>
          </a:prstGeom>
          <a:noFill/>
        </p:spPr>
        <p:txBody>
          <a:bodyPr wrap="none" rtlCol="0">
            <a:spAutoFit/>
          </a:bodyPr>
          <a:lstStyle/>
          <a:p>
            <a:r>
              <a:rPr lang="en-US" dirty="0" smtClean="0"/>
              <a:t>i.e. </a:t>
            </a:r>
            <a:r>
              <a:rPr lang="en-US" dirty="0" err="1"/>
              <a:t>r</a:t>
            </a:r>
            <a:r>
              <a:rPr lang="en-US" baseline="30000" dirty="0" err="1"/>
              <a:t>n</a:t>
            </a:r>
            <a:r>
              <a:rPr lang="en-US" baseline="-25000" dirty="0" smtClean="0">
                <a:solidFill>
                  <a:srgbClr val="000000"/>
                </a:solidFill>
                <a:latin typeface="MJXc-TeX-math-I"/>
              </a:rPr>
              <a:t> </a:t>
            </a:r>
            <a:r>
              <a:rPr lang="en-US" dirty="0">
                <a:solidFill>
                  <a:srgbClr val="000000"/>
                </a:solidFill>
                <a:latin typeface="MJXc-TeX-main-R"/>
              </a:rPr>
              <a:t>+ </a:t>
            </a:r>
            <a:r>
              <a:rPr lang="en-US" dirty="0" smtClean="0">
                <a:solidFill>
                  <a:srgbClr val="000000"/>
                </a:solidFill>
                <a:latin typeface="MJXc-TeX-math-I"/>
              </a:rPr>
              <a:t>α</a:t>
            </a:r>
            <a:r>
              <a:rPr lang="en-US" dirty="0"/>
              <a:t> </a:t>
            </a:r>
            <a:r>
              <a:rPr lang="en-US" dirty="0" err="1" smtClean="0"/>
              <a:t>r</a:t>
            </a:r>
            <a:r>
              <a:rPr lang="en-US" baseline="30000" dirty="0" err="1" smtClean="0"/>
              <a:t>n</a:t>
            </a:r>
            <a:r>
              <a:rPr lang="en-US" baseline="-25000" dirty="0">
                <a:solidFill>
                  <a:srgbClr val="000000"/>
                </a:solidFill>
                <a:latin typeface="MJXc-TeX-main-R"/>
              </a:rPr>
              <a:t> </a:t>
            </a:r>
            <a:r>
              <a:rPr lang="en-US" baseline="30000" dirty="0">
                <a:solidFill>
                  <a:srgbClr val="000000"/>
                </a:solidFill>
                <a:latin typeface="MJXc-TeX-main-R"/>
              </a:rPr>
              <a:t>−</a:t>
            </a:r>
            <a:r>
              <a:rPr lang="en-US" baseline="-25000" dirty="0">
                <a:solidFill>
                  <a:srgbClr val="000000"/>
                </a:solidFill>
                <a:latin typeface="MJXc-TeX-main-R"/>
              </a:rPr>
              <a:t> </a:t>
            </a:r>
            <a:r>
              <a:rPr lang="en-US" baseline="30000" dirty="0" smtClean="0"/>
              <a:t>1 </a:t>
            </a:r>
            <a:r>
              <a:rPr lang="en-US" dirty="0" smtClean="0">
                <a:solidFill>
                  <a:srgbClr val="000000"/>
                </a:solidFill>
                <a:latin typeface="MJXc-TeX-main-R"/>
              </a:rPr>
              <a:t>+ </a:t>
            </a:r>
            <a:r>
              <a:rPr lang="en-US" dirty="0" smtClean="0">
                <a:solidFill>
                  <a:srgbClr val="000000"/>
                </a:solidFill>
                <a:latin typeface="MJXc-TeX-math-I"/>
              </a:rPr>
              <a:t>β</a:t>
            </a:r>
            <a:r>
              <a:rPr lang="en-US" dirty="0"/>
              <a:t> </a:t>
            </a:r>
            <a:r>
              <a:rPr lang="en-US" dirty="0" err="1"/>
              <a:t>r</a:t>
            </a:r>
            <a:r>
              <a:rPr lang="en-US" baseline="30000" dirty="0" err="1"/>
              <a:t>n</a:t>
            </a:r>
            <a:r>
              <a:rPr lang="en-US" baseline="30000" dirty="0"/>
              <a:t> </a:t>
            </a:r>
            <a:r>
              <a:rPr lang="en-US" baseline="30000" dirty="0">
                <a:solidFill>
                  <a:srgbClr val="000000"/>
                </a:solidFill>
                <a:latin typeface="MJXc-TeX-main-R"/>
              </a:rPr>
              <a:t>−</a:t>
            </a:r>
            <a:r>
              <a:rPr lang="en-US" baseline="-25000" dirty="0">
                <a:solidFill>
                  <a:srgbClr val="000000"/>
                </a:solidFill>
                <a:latin typeface="MJXc-TeX-main-R"/>
              </a:rPr>
              <a:t> </a:t>
            </a:r>
            <a:r>
              <a:rPr lang="en-US" baseline="30000" dirty="0" smtClean="0"/>
              <a:t>2</a:t>
            </a:r>
            <a:r>
              <a:rPr lang="en-US" dirty="0" smtClean="0">
                <a:solidFill>
                  <a:srgbClr val="000000"/>
                </a:solidFill>
                <a:latin typeface="MJXc-TeX-main-R"/>
              </a:rPr>
              <a:t>= </a:t>
            </a:r>
            <a:r>
              <a:rPr lang="en-US" dirty="0">
                <a:solidFill>
                  <a:srgbClr val="000000"/>
                </a:solidFill>
                <a:latin typeface="MJXc-TeX-main-R"/>
              </a:rPr>
              <a:t>0</a:t>
            </a:r>
            <a:r>
              <a:rPr lang="en-US" dirty="0" smtClean="0"/>
              <a:t> </a:t>
            </a:r>
            <a:endParaRPr lang="en-US" dirty="0"/>
          </a:p>
        </p:txBody>
      </p:sp>
      <p:sp>
        <p:nvSpPr>
          <p:cNvPr id="21" name="TextBox 20"/>
          <p:cNvSpPr txBox="1"/>
          <p:nvPr/>
        </p:nvSpPr>
        <p:spPr>
          <a:xfrm>
            <a:off x="743146" y="2055528"/>
            <a:ext cx="3695307" cy="369332"/>
          </a:xfrm>
          <a:prstGeom prst="rect">
            <a:avLst/>
          </a:prstGeom>
          <a:noFill/>
        </p:spPr>
        <p:txBody>
          <a:bodyPr wrap="none" rtlCol="0">
            <a:spAutoFit/>
          </a:bodyPr>
          <a:lstStyle/>
          <a:p>
            <a:r>
              <a:rPr lang="en-US" dirty="0" smtClean="0"/>
              <a:t>Dividing by </a:t>
            </a:r>
            <a:r>
              <a:rPr lang="en-US" dirty="0" err="1" smtClean="0"/>
              <a:t>r</a:t>
            </a:r>
            <a:r>
              <a:rPr lang="en-US" baseline="30000" dirty="0" err="1" smtClean="0"/>
              <a:t>n</a:t>
            </a:r>
            <a:r>
              <a:rPr lang="en-US" baseline="30000" dirty="0" smtClean="0"/>
              <a:t> – 2  </a:t>
            </a:r>
            <a:r>
              <a:rPr lang="en-US" dirty="0" smtClean="0"/>
              <a:t>on both side we get,</a:t>
            </a:r>
            <a:endParaRPr lang="en-US" dirty="0"/>
          </a:p>
        </p:txBody>
      </p:sp>
      <p:sp>
        <p:nvSpPr>
          <p:cNvPr id="22" name="TextBox 21"/>
          <p:cNvSpPr txBox="1"/>
          <p:nvPr/>
        </p:nvSpPr>
        <p:spPr>
          <a:xfrm>
            <a:off x="876027" y="2465943"/>
            <a:ext cx="1992277" cy="369332"/>
          </a:xfrm>
          <a:prstGeom prst="rect">
            <a:avLst/>
          </a:prstGeom>
          <a:noFill/>
        </p:spPr>
        <p:txBody>
          <a:bodyPr wrap="none" rtlCol="0">
            <a:spAutoFit/>
          </a:bodyPr>
          <a:lstStyle/>
          <a:p>
            <a:r>
              <a:rPr lang="en-US" dirty="0" smtClean="0"/>
              <a:t>or, r</a:t>
            </a:r>
            <a:r>
              <a:rPr lang="en-US" baseline="30000" dirty="0" smtClean="0"/>
              <a:t>2</a:t>
            </a:r>
            <a:r>
              <a:rPr lang="en-US" baseline="-25000" dirty="0" smtClean="0">
                <a:solidFill>
                  <a:srgbClr val="000000"/>
                </a:solidFill>
                <a:latin typeface="MJXc-TeX-math-I"/>
              </a:rPr>
              <a:t> </a:t>
            </a:r>
            <a:r>
              <a:rPr lang="en-US" dirty="0">
                <a:solidFill>
                  <a:srgbClr val="000000"/>
                </a:solidFill>
                <a:latin typeface="MJXc-TeX-main-R"/>
              </a:rPr>
              <a:t>+ </a:t>
            </a:r>
            <a:r>
              <a:rPr lang="en-US" dirty="0" smtClean="0">
                <a:solidFill>
                  <a:srgbClr val="000000"/>
                </a:solidFill>
                <a:latin typeface="MJXc-TeX-math-I"/>
              </a:rPr>
              <a:t>α</a:t>
            </a:r>
            <a:r>
              <a:rPr lang="en-US" dirty="0"/>
              <a:t> </a:t>
            </a:r>
            <a:r>
              <a:rPr lang="en-US" dirty="0" smtClean="0"/>
              <a:t>r </a:t>
            </a:r>
            <a:r>
              <a:rPr lang="en-US" dirty="0" smtClean="0">
                <a:solidFill>
                  <a:srgbClr val="000000"/>
                </a:solidFill>
                <a:latin typeface="MJXc-TeX-main-R"/>
              </a:rPr>
              <a:t>+ </a:t>
            </a:r>
            <a:r>
              <a:rPr lang="en-US" dirty="0" smtClean="0">
                <a:solidFill>
                  <a:srgbClr val="000000"/>
                </a:solidFill>
                <a:latin typeface="MJXc-TeX-math-I"/>
              </a:rPr>
              <a:t>β</a:t>
            </a:r>
            <a:r>
              <a:rPr lang="en-US" dirty="0"/>
              <a:t> </a:t>
            </a:r>
            <a:r>
              <a:rPr lang="en-US" dirty="0" smtClean="0">
                <a:solidFill>
                  <a:srgbClr val="000000"/>
                </a:solidFill>
                <a:latin typeface="MJXc-TeX-main-R"/>
              </a:rPr>
              <a:t>= </a:t>
            </a:r>
            <a:r>
              <a:rPr lang="en-US" dirty="0">
                <a:solidFill>
                  <a:srgbClr val="000000"/>
                </a:solidFill>
                <a:latin typeface="MJXc-TeX-main-R"/>
              </a:rPr>
              <a:t>0</a:t>
            </a:r>
            <a:r>
              <a:rPr lang="en-US" dirty="0" smtClean="0"/>
              <a:t> </a:t>
            </a:r>
            <a:endParaRPr lang="en-US" dirty="0"/>
          </a:p>
        </p:txBody>
      </p:sp>
      <p:sp>
        <p:nvSpPr>
          <p:cNvPr id="23" name="TextBox 22"/>
          <p:cNvSpPr txBox="1"/>
          <p:nvPr/>
        </p:nvSpPr>
        <p:spPr>
          <a:xfrm>
            <a:off x="2868304" y="2424860"/>
            <a:ext cx="4026230" cy="369332"/>
          </a:xfrm>
          <a:prstGeom prst="rect">
            <a:avLst/>
          </a:prstGeom>
          <a:noFill/>
        </p:spPr>
        <p:txBody>
          <a:bodyPr wrap="none" rtlCol="0">
            <a:spAutoFit/>
          </a:bodyPr>
          <a:lstStyle/>
          <a:p>
            <a:r>
              <a:rPr lang="en-US" dirty="0" smtClean="0"/>
              <a:t>is known as </a:t>
            </a:r>
            <a:r>
              <a:rPr lang="en-US" b="1" i="1" dirty="0"/>
              <a:t>characteristic equation</a:t>
            </a:r>
            <a:r>
              <a:rPr lang="en-US" b="1" dirty="0"/>
              <a:t> </a:t>
            </a:r>
            <a:r>
              <a:rPr lang="en-US" dirty="0" smtClean="0"/>
              <a:t>of (</a:t>
            </a:r>
            <a:r>
              <a:rPr lang="en-US" dirty="0" err="1" smtClean="0"/>
              <a:t>i</a:t>
            </a:r>
            <a:r>
              <a:rPr lang="en-US" dirty="0" smtClean="0"/>
              <a:t>)</a:t>
            </a:r>
            <a:endParaRPr lang="en-US" dirty="0"/>
          </a:p>
        </p:txBody>
      </p:sp>
      <p:sp>
        <p:nvSpPr>
          <p:cNvPr id="24" name="TextBox 23"/>
          <p:cNvSpPr txBox="1"/>
          <p:nvPr/>
        </p:nvSpPr>
        <p:spPr>
          <a:xfrm>
            <a:off x="381000" y="2904545"/>
            <a:ext cx="7696200" cy="923330"/>
          </a:xfrm>
          <a:prstGeom prst="rect">
            <a:avLst/>
          </a:prstGeom>
          <a:noFill/>
        </p:spPr>
        <p:txBody>
          <a:bodyPr wrap="square" rtlCol="0">
            <a:spAutoFit/>
          </a:bodyPr>
          <a:lstStyle/>
          <a:p>
            <a:r>
              <a:rPr lang="en-US" b="1" dirty="0" smtClean="0"/>
              <a:t>Case 1   </a:t>
            </a:r>
            <a:r>
              <a:rPr lang="en-US" dirty="0"/>
              <a:t>If </a:t>
            </a:r>
            <a:r>
              <a:rPr lang="en-US" dirty="0" smtClean="0"/>
              <a:t>r</a:t>
            </a:r>
            <a:r>
              <a:rPr lang="en-US" baseline="-25000" dirty="0" smtClean="0"/>
              <a:t>1</a:t>
            </a:r>
            <a:r>
              <a:rPr lang="en-US" dirty="0"/>
              <a:t> and </a:t>
            </a:r>
            <a:r>
              <a:rPr lang="en-US" dirty="0" smtClean="0"/>
              <a:t>r</a:t>
            </a:r>
            <a:r>
              <a:rPr lang="en-US" baseline="-25000" dirty="0" smtClean="0"/>
              <a:t>2</a:t>
            </a:r>
            <a:r>
              <a:rPr lang="en-US" dirty="0"/>
              <a:t> are two distinct roots of the characteristic polynomial (</a:t>
            </a:r>
            <a:r>
              <a:rPr lang="en-US" dirty="0" err="1"/>
              <a:t>i.e</a:t>
            </a:r>
            <a:r>
              <a:rPr lang="en-US" dirty="0"/>
              <a:t>, solutions to the characteristic equation), then the solution to the recurrence relation is</a:t>
            </a:r>
          </a:p>
        </p:txBody>
      </p:sp>
      <p:sp>
        <p:nvSpPr>
          <p:cNvPr id="25" name="Rectangle 24"/>
          <p:cNvSpPr/>
          <p:nvPr/>
        </p:nvSpPr>
        <p:spPr>
          <a:xfrm>
            <a:off x="2121021" y="3671475"/>
            <a:ext cx="2045753" cy="369332"/>
          </a:xfrm>
          <a:prstGeom prst="rect">
            <a:avLst/>
          </a:prstGeom>
        </p:spPr>
        <p:txBody>
          <a:bodyPr wrap="none">
            <a:spAutoFit/>
          </a:bodyPr>
          <a:lstStyle/>
          <a:p>
            <a:r>
              <a:rPr lang="en-US" dirty="0" smtClean="0">
                <a:solidFill>
                  <a:srgbClr val="000000"/>
                </a:solidFill>
                <a:latin typeface="MJXc-TeX-math-I"/>
              </a:rPr>
              <a:t>a</a:t>
            </a:r>
            <a:r>
              <a:rPr lang="en-US" baseline="-25000" dirty="0" smtClean="0">
                <a:solidFill>
                  <a:srgbClr val="000000"/>
                </a:solidFill>
                <a:latin typeface="MJXc-TeX-math-I"/>
              </a:rPr>
              <a:t>n</a:t>
            </a:r>
            <a:r>
              <a:rPr lang="en-US" dirty="0" smtClean="0">
                <a:solidFill>
                  <a:srgbClr val="000000"/>
                </a:solidFill>
                <a:latin typeface="MJXc-TeX-math-I"/>
              </a:rPr>
              <a:t> </a:t>
            </a:r>
            <a:r>
              <a:rPr lang="en-US" dirty="0" smtClean="0">
                <a:solidFill>
                  <a:srgbClr val="000000"/>
                </a:solidFill>
                <a:latin typeface="MJXc-TeX-main-R"/>
              </a:rPr>
              <a:t>= </a:t>
            </a:r>
            <a:r>
              <a:rPr lang="en-US" dirty="0" smtClean="0">
                <a:solidFill>
                  <a:srgbClr val="000000"/>
                </a:solidFill>
                <a:latin typeface="MJXc-TeX-math-I"/>
              </a:rPr>
              <a:t>a(r</a:t>
            </a:r>
            <a:r>
              <a:rPr lang="en-US" baseline="-25000" dirty="0" smtClean="0">
                <a:solidFill>
                  <a:srgbClr val="000000"/>
                </a:solidFill>
                <a:latin typeface="MJXc-TeX-math-I"/>
              </a:rPr>
              <a:t>1</a:t>
            </a:r>
            <a:r>
              <a:rPr lang="en-US" dirty="0" smtClean="0">
                <a:solidFill>
                  <a:srgbClr val="000000"/>
                </a:solidFill>
                <a:latin typeface="MJXc-TeX-math-I"/>
              </a:rPr>
              <a:t>)</a:t>
            </a:r>
            <a:r>
              <a:rPr lang="en-US" baseline="30000" dirty="0" smtClean="0">
                <a:solidFill>
                  <a:srgbClr val="000000"/>
                </a:solidFill>
                <a:latin typeface="MJXc-TeX-math-I"/>
              </a:rPr>
              <a:t>n</a:t>
            </a:r>
            <a:r>
              <a:rPr lang="en-US" dirty="0" smtClean="0">
                <a:solidFill>
                  <a:srgbClr val="000000"/>
                </a:solidFill>
                <a:latin typeface="MJXc-TeX-main-R"/>
              </a:rPr>
              <a:t> + </a:t>
            </a:r>
            <a:r>
              <a:rPr lang="en-US" dirty="0" smtClean="0">
                <a:solidFill>
                  <a:srgbClr val="000000"/>
                </a:solidFill>
                <a:latin typeface="MJXc-TeX-math-I"/>
              </a:rPr>
              <a:t>b(r</a:t>
            </a:r>
            <a:r>
              <a:rPr lang="en-US" baseline="-25000" dirty="0" smtClean="0">
                <a:solidFill>
                  <a:srgbClr val="000000"/>
                </a:solidFill>
                <a:latin typeface="MJXc-TeX-math-I"/>
              </a:rPr>
              <a:t>2</a:t>
            </a:r>
            <a:r>
              <a:rPr lang="en-US" dirty="0" smtClean="0">
                <a:solidFill>
                  <a:srgbClr val="000000"/>
                </a:solidFill>
                <a:latin typeface="MJXc-TeX-math-I"/>
              </a:rPr>
              <a:t>)</a:t>
            </a:r>
            <a:r>
              <a:rPr lang="en-US" baseline="30000" dirty="0" smtClean="0">
                <a:solidFill>
                  <a:srgbClr val="000000"/>
                </a:solidFill>
                <a:latin typeface="MJXc-TeX-math-I"/>
              </a:rPr>
              <a:t>n</a:t>
            </a:r>
            <a:r>
              <a:rPr lang="en-US" dirty="0" smtClean="0">
                <a:solidFill>
                  <a:srgbClr val="000000"/>
                </a:solidFill>
                <a:latin typeface="MJXc-TeX-main-R"/>
              </a:rPr>
              <a:t>,</a:t>
            </a:r>
            <a:endParaRPr lang="en-US" dirty="0"/>
          </a:p>
        </p:txBody>
      </p:sp>
      <p:sp>
        <p:nvSpPr>
          <p:cNvPr id="27" name="Rectangle 26"/>
          <p:cNvSpPr/>
          <p:nvPr/>
        </p:nvSpPr>
        <p:spPr>
          <a:xfrm>
            <a:off x="414270" y="4173905"/>
            <a:ext cx="7930930" cy="646331"/>
          </a:xfrm>
          <a:prstGeom prst="rect">
            <a:avLst/>
          </a:prstGeom>
        </p:spPr>
        <p:txBody>
          <a:bodyPr wrap="square">
            <a:spAutoFit/>
          </a:bodyPr>
          <a:lstStyle/>
          <a:p>
            <a:r>
              <a:rPr lang="en-US" b="1" dirty="0"/>
              <a:t>Case </a:t>
            </a:r>
            <a:r>
              <a:rPr lang="en-US" b="1" dirty="0" smtClean="0"/>
              <a:t>2 </a:t>
            </a:r>
            <a:r>
              <a:rPr lang="en-US" dirty="0" smtClean="0"/>
              <a:t>If the </a:t>
            </a:r>
            <a:r>
              <a:rPr lang="en-US" dirty="0" smtClean="0">
                <a:solidFill>
                  <a:srgbClr val="000000"/>
                </a:solidFill>
              </a:rPr>
              <a:t>characteristic </a:t>
            </a:r>
            <a:r>
              <a:rPr lang="en-US" dirty="0">
                <a:solidFill>
                  <a:srgbClr val="000000"/>
                </a:solidFill>
              </a:rPr>
              <a:t>polynomial with only one root </a:t>
            </a:r>
            <a:r>
              <a:rPr lang="en-US" dirty="0" smtClean="0">
                <a:solidFill>
                  <a:srgbClr val="000000"/>
                </a:solidFill>
              </a:rPr>
              <a:t>r (</a:t>
            </a:r>
            <a:r>
              <a:rPr lang="en-US" dirty="0" err="1" smtClean="0">
                <a:solidFill>
                  <a:srgbClr val="000000"/>
                </a:solidFill>
              </a:rPr>
              <a:t>i</a:t>
            </a:r>
            <a:r>
              <a:rPr lang="en-US" dirty="0" smtClean="0">
                <a:solidFill>
                  <a:srgbClr val="000000"/>
                </a:solidFill>
              </a:rPr>
              <a:t>,.e. r</a:t>
            </a:r>
            <a:r>
              <a:rPr lang="en-US" baseline="-25000" dirty="0" smtClean="0">
                <a:solidFill>
                  <a:srgbClr val="000000"/>
                </a:solidFill>
              </a:rPr>
              <a:t>1</a:t>
            </a:r>
            <a:r>
              <a:rPr lang="en-US" dirty="0" smtClean="0">
                <a:solidFill>
                  <a:srgbClr val="000000"/>
                </a:solidFill>
              </a:rPr>
              <a:t> = r</a:t>
            </a:r>
            <a:r>
              <a:rPr lang="en-US" baseline="-25000" dirty="0" smtClean="0">
                <a:solidFill>
                  <a:srgbClr val="000000"/>
                </a:solidFill>
              </a:rPr>
              <a:t>2</a:t>
            </a:r>
            <a:r>
              <a:rPr lang="en-US" dirty="0" smtClean="0">
                <a:solidFill>
                  <a:srgbClr val="000000"/>
                </a:solidFill>
              </a:rPr>
              <a:t>).</a:t>
            </a:r>
            <a:r>
              <a:rPr lang="en-US" dirty="0">
                <a:solidFill>
                  <a:srgbClr val="000000"/>
                </a:solidFill>
              </a:rPr>
              <a:t> Then the solution to the recurrence relation </a:t>
            </a:r>
            <a:r>
              <a:rPr lang="en-US" dirty="0" smtClean="0">
                <a:solidFill>
                  <a:srgbClr val="000000"/>
                </a:solidFill>
              </a:rPr>
              <a:t>is</a:t>
            </a:r>
            <a:endParaRPr lang="en-US" dirty="0"/>
          </a:p>
        </p:txBody>
      </p:sp>
      <p:sp>
        <p:nvSpPr>
          <p:cNvPr id="28" name="Rectangle 27"/>
          <p:cNvSpPr/>
          <p:nvPr/>
        </p:nvSpPr>
        <p:spPr>
          <a:xfrm>
            <a:off x="2241946" y="4893084"/>
            <a:ext cx="2068195" cy="369332"/>
          </a:xfrm>
          <a:prstGeom prst="rect">
            <a:avLst/>
          </a:prstGeom>
        </p:spPr>
        <p:txBody>
          <a:bodyPr wrap="none">
            <a:spAutoFit/>
          </a:bodyPr>
          <a:lstStyle/>
          <a:p>
            <a:r>
              <a:rPr lang="en-US" dirty="0" smtClean="0">
                <a:solidFill>
                  <a:srgbClr val="000000"/>
                </a:solidFill>
                <a:latin typeface="MJXc-TeX-math-I"/>
              </a:rPr>
              <a:t>a</a:t>
            </a:r>
            <a:r>
              <a:rPr lang="en-US" baseline="-25000" dirty="0" smtClean="0">
                <a:solidFill>
                  <a:srgbClr val="000000"/>
                </a:solidFill>
                <a:latin typeface="MJXc-TeX-math-I"/>
              </a:rPr>
              <a:t>n</a:t>
            </a:r>
            <a:r>
              <a:rPr lang="en-US" dirty="0" smtClean="0">
                <a:solidFill>
                  <a:srgbClr val="000000"/>
                </a:solidFill>
                <a:latin typeface="MJXc-TeX-math-I"/>
              </a:rPr>
              <a:t> </a:t>
            </a:r>
            <a:r>
              <a:rPr lang="en-US" dirty="0" smtClean="0">
                <a:solidFill>
                  <a:srgbClr val="000000"/>
                </a:solidFill>
                <a:latin typeface="MJXc-TeX-main-R"/>
              </a:rPr>
              <a:t>= </a:t>
            </a:r>
            <a:r>
              <a:rPr lang="en-US" dirty="0" smtClean="0">
                <a:solidFill>
                  <a:srgbClr val="000000"/>
                </a:solidFill>
                <a:latin typeface="MJXc-TeX-math-I"/>
              </a:rPr>
              <a:t>a(r)</a:t>
            </a:r>
            <a:r>
              <a:rPr lang="en-US" baseline="30000" dirty="0" smtClean="0">
                <a:solidFill>
                  <a:srgbClr val="000000"/>
                </a:solidFill>
                <a:latin typeface="MJXc-TeX-math-I"/>
              </a:rPr>
              <a:t>n</a:t>
            </a:r>
            <a:r>
              <a:rPr lang="en-US" dirty="0" smtClean="0">
                <a:solidFill>
                  <a:srgbClr val="000000"/>
                </a:solidFill>
                <a:latin typeface="MJXc-TeX-main-R"/>
              </a:rPr>
              <a:t> + </a:t>
            </a:r>
            <a:r>
              <a:rPr lang="en-US" dirty="0" err="1" smtClean="0">
                <a:solidFill>
                  <a:srgbClr val="000000"/>
                </a:solidFill>
                <a:latin typeface="MJXc-TeX-math-I"/>
              </a:rPr>
              <a:t>b.n</a:t>
            </a:r>
            <a:r>
              <a:rPr lang="en-US" dirty="0" smtClean="0">
                <a:solidFill>
                  <a:srgbClr val="000000"/>
                </a:solidFill>
                <a:latin typeface="MJXc-TeX-math-I"/>
              </a:rPr>
              <a:t>(r)</a:t>
            </a:r>
            <a:r>
              <a:rPr lang="en-US" baseline="30000" dirty="0" smtClean="0">
                <a:solidFill>
                  <a:srgbClr val="000000"/>
                </a:solidFill>
                <a:latin typeface="MJXc-TeX-math-I"/>
              </a:rPr>
              <a:t>n</a:t>
            </a:r>
            <a:r>
              <a:rPr lang="en-US" dirty="0" smtClean="0">
                <a:solidFill>
                  <a:srgbClr val="000000"/>
                </a:solidFill>
                <a:latin typeface="MJXc-TeX-main-R"/>
              </a:rPr>
              <a:t>,</a:t>
            </a:r>
            <a:endParaRPr lang="en-US" dirty="0"/>
          </a:p>
        </p:txBody>
      </p:sp>
    </p:spTree>
    <p:extLst>
      <p:ext uri="{BB962C8B-B14F-4D97-AF65-F5344CB8AC3E}">
        <p14:creationId xmlns:p14="http://schemas.microsoft.com/office/powerpoint/2010/main" val="1105137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9829B-E71D-4566-97FD-E4155A35C945}" type="datetime1">
              <a:rPr lang="en-US" smtClean="0"/>
              <a:t>7/30/2023</a:t>
            </a:fld>
            <a:endParaRPr lang="en-US"/>
          </a:p>
        </p:txBody>
      </p:sp>
      <p:sp>
        <p:nvSpPr>
          <p:cNvPr id="3" name="Footer Placeholder 2"/>
          <p:cNvSpPr>
            <a:spLocks noGrp="1"/>
          </p:cNvSpPr>
          <p:nvPr>
            <p:ph type="ftr" sz="quarter" idx="11"/>
          </p:nvPr>
        </p:nvSpPr>
        <p:spPr/>
        <p:txBody>
          <a:bodyPr/>
          <a:lstStyle/>
          <a:p>
            <a:r>
              <a:rPr lang="en-US" smtClean="0"/>
              <a:t>prepared by Jay Narayan Jha</a:t>
            </a:r>
            <a:endParaRPr lang="en-US"/>
          </a:p>
        </p:txBody>
      </p:sp>
      <p:sp>
        <p:nvSpPr>
          <p:cNvPr id="4" name="Slide Number Placeholder 3"/>
          <p:cNvSpPr>
            <a:spLocks noGrp="1"/>
          </p:cNvSpPr>
          <p:nvPr>
            <p:ph type="sldNum" sz="quarter" idx="12"/>
          </p:nvPr>
        </p:nvSpPr>
        <p:spPr/>
        <p:txBody>
          <a:bodyPr/>
          <a:lstStyle/>
          <a:p>
            <a:fld id="{3C8D7F02-DCD7-4EB4-81DD-47A339250009}" type="slidenum">
              <a:rPr lang="en-US" smtClean="0"/>
              <a:pPr/>
              <a:t>38</a:t>
            </a:fld>
            <a:endParaRPr lang="en-US"/>
          </a:p>
        </p:txBody>
      </p:sp>
      <p:sp>
        <p:nvSpPr>
          <p:cNvPr id="5" name="Rectangle 4"/>
          <p:cNvSpPr/>
          <p:nvPr/>
        </p:nvSpPr>
        <p:spPr>
          <a:xfrm>
            <a:off x="304800" y="228600"/>
            <a:ext cx="1112420" cy="369332"/>
          </a:xfrm>
          <a:prstGeom prst="rect">
            <a:avLst/>
          </a:prstGeom>
        </p:spPr>
        <p:txBody>
          <a:bodyPr wrap="none">
            <a:spAutoFit/>
          </a:bodyPr>
          <a:lstStyle/>
          <a:p>
            <a:r>
              <a:rPr lang="en-US" b="1" dirty="0"/>
              <a:t>Example: </a:t>
            </a:r>
            <a:endParaRPr lang="en-US" dirty="0"/>
          </a:p>
        </p:txBody>
      </p:sp>
      <p:sp>
        <p:nvSpPr>
          <p:cNvPr id="6" name="Rectangle 1"/>
          <p:cNvSpPr>
            <a:spLocks noChangeArrowheads="1"/>
          </p:cNvSpPr>
          <p:nvPr/>
        </p:nvSpPr>
        <p:spPr bwMode="auto">
          <a:xfrm>
            <a:off x="1333420" y="276730"/>
            <a:ext cx="665598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Nunito"/>
              </a:rPr>
              <a:t>Solve the recurrence relation </a:t>
            </a:r>
            <a:r>
              <a:rPr kumimoji="0" lang="en-US" sz="1600" b="0" i="0" u="none" strike="noStrike" cap="none" normalizeH="0" baseline="0" dirty="0" err="1" smtClean="0">
                <a:ln>
                  <a:noFill/>
                </a:ln>
                <a:solidFill>
                  <a:srgbClr val="000000"/>
                </a:solidFill>
                <a:effectLst/>
                <a:latin typeface="MathJax_Math-italic"/>
              </a:rPr>
              <a:t>F</a:t>
            </a:r>
            <a:r>
              <a:rPr kumimoji="0" lang="en-US" sz="1050" b="0" i="0" u="none" strike="noStrike" cap="none" normalizeH="0" baseline="0" dirty="0" err="1" smtClean="0">
                <a:ln>
                  <a:noFill/>
                </a:ln>
                <a:solidFill>
                  <a:srgbClr val="000000"/>
                </a:solidFill>
                <a:effectLst/>
                <a:latin typeface="MathJax_Math-italic"/>
              </a:rPr>
              <a:t>n</a:t>
            </a:r>
            <a:r>
              <a:rPr kumimoji="0" lang="en-US" sz="1050" b="0" i="0" u="none" strike="noStrike" cap="none" normalizeH="0" baseline="0" dirty="0" smtClean="0">
                <a:ln>
                  <a:noFill/>
                </a:ln>
                <a:solidFill>
                  <a:srgbClr val="000000"/>
                </a:solidFill>
                <a:effectLst/>
                <a:latin typeface="MathJax_Math-italic"/>
              </a:rPr>
              <a:t> </a:t>
            </a:r>
            <a:r>
              <a:rPr kumimoji="0" lang="en-US" sz="1600" b="0" i="0" u="none" strike="noStrike" cap="none" normalizeH="0" baseline="0" dirty="0" smtClean="0">
                <a:ln>
                  <a:noFill/>
                </a:ln>
                <a:solidFill>
                  <a:srgbClr val="000000"/>
                </a:solidFill>
                <a:effectLst/>
                <a:latin typeface="MathJax_Main"/>
              </a:rPr>
              <a:t>= 5</a:t>
            </a:r>
            <a:r>
              <a:rPr kumimoji="0" lang="en-US" sz="1600" b="0" i="0" u="none" strike="noStrike" cap="none" normalizeH="0" baseline="0" dirty="0" smtClean="0">
                <a:ln>
                  <a:noFill/>
                </a:ln>
                <a:solidFill>
                  <a:srgbClr val="000000"/>
                </a:solidFill>
                <a:effectLst/>
                <a:latin typeface="MathJax_Math-italic"/>
              </a:rPr>
              <a:t>F</a:t>
            </a:r>
            <a:r>
              <a:rPr kumimoji="0" lang="en-US" sz="1050" b="0" i="0" u="none" strike="noStrike" cap="none" normalizeH="0" baseline="0" dirty="0" smtClean="0">
                <a:ln>
                  <a:noFill/>
                </a:ln>
                <a:solidFill>
                  <a:srgbClr val="000000"/>
                </a:solidFill>
                <a:effectLst/>
                <a:latin typeface="MathJax_Math-italic"/>
              </a:rPr>
              <a:t>n</a:t>
            </a:r>
            <a:r>
              <a:rPr kumimoji="0" lang="en-US" sz="1050" b="0" i="0" u="none" strike="noStrike" cap="none" normalizeH="0" baseline="0" dirty="0" smtClean="0">
                <a:ln>
                  <a:noFill/>
                </a:ln>
                <a:solidFill>
                  <a:srgbClr val="000000"/>
                </a:solidFill>
                <a:effectLst/>
                <a:latin typeface="MathJax_Main"/>
              </a:rPr>
              <a:t>−1 </a:t>
            </a:r>
            <a:r>
              <a:rPr kumimoji="0" lang="en-US" sz="1600" b="0" i="0" u="none" strike="noStrike" cap="none" normalizeH="0" baseline="0" dirty="0" smtClean="0">
                <a:ln>
                  <a:noFill/>
                </a:ln>
                <a:solidFill>
                  <a:srgbClr val="000000"/>
                </a:solidFill>
                <a:effectLst/>
                <a:latin typeface="MathJax_Main"/>
              </a:rPr>
              <a:t>− 6</a:t>
            </a:r>
            <a:r>
              <a:rPr kumimoji="0" lang="en-US" sz="1600" b="0" i="0" u="none" strike="noStrike" cap="none" normalizeH="0" baseline="0" dirty="0" smtClean="0">
                <a:ln>
                  <a:noFill/>
                </a:ln>
                <a:solidFill>
                  <a:srgbClr val="000000"/>
                </a:solidFill>
                <a:effectLst/>
                <a:latin typeface="MathJax_Math-italic"/>
              </a:rPr>
              <a:t>F</a:t>
            </a:r>
            <a:r>
              <a:rPr kumimoji="0" lang="en-US" sz="1050" b="0" i="0" u="none" strike="noStrike" cap="none" normalizeH="0" baseline="0" dirty="0" smtClean="0">
                <a:ln>
                  <a:noFill/>
                </a:ln>
                <a:solidFill>
                  <a:srgbClr val="000000"/>
                </a:solidFill>
                <a:effectLst/>
                <a:latin typeface="MathJax_Math-italic"/>
              </a:rPr>
              <a:t>n</a:t>
            </a:r>
            <a:r>
              <a:rPr kumimoji="0" lang="en-US" sz="1050" b="0" i="0" u="none" strike="noStrike" cap="none" normalizeH="0" baseline="0" dirty="0" smtClean="0">
                <a:ln>
                  <a:noFill/>
                </a:ln>
                <a:solidFill>
                  <a:srgbClr val="000000"/>
                </a:solidFill>
                <a:effectLst/>
                <a:latin typeface="MathJax_Main"/>
              </a:rPr>
              <a:t>−2 </a:t>
            </a:r>
            <a:r>
              <a:rPr kumimoji="0" lang="en-US" sz="1600" b="0" i="0" u="none" strike="noStrike" cap="none" normalizeH="0" baseline="0" dirty="0" smtClean="0">
                <a:ln>
                  <a:noFill/>
                </a:ln>
                <a:solidFill>
                  <a:srgbClr val="000000"/>
                </a:solidFill>
                <a:effectLst/>
                <a:latin typeface="Nunito"/>
              </a:rPr>
              <a:t> where </a:t>
            </a:r>
            <a:r>
              <a:rPr kumimoji="0" lang="en-US" sz="1600" b="0" i="0" u="none" strike="noStrike" cap="none" normalizeH="0" baseline="0" dirty="0" smtClean="0">
                <a:ln>
                  <a:noFill/>
                </a:ln>
                <a:solidFill>
                  <a:srgbClr val="000000"/>
                </a:solidFill>
                <a:effectLst/>
                <a:latin typeface="MathJax_Math-italic"/>
              </a:rPr>
              <a:t>F</a:t>
            </a:r>
            <a:r>
              <a:rPr kumimoji="0" lang="en-US" sz="1050" b="0" i="0" u="none" strike="noStrike" cap="none" normalizeH="0" baseline="0" dirty="0" smtClean="0">
                <a:ln>
                  <a:noFill/>
                </a:ln>
                <a:solidFill>
                  <a:srgbClr val="000000"/>
                </a:solidFill>
                <a:effectLst/>
                <a:latin typeface="MathJax_Main"/>
              </a:rPr>
              <a:t>0 </a:t>
            </a:r>
            <a:r>
              <a:rPr kumimoji="0" lang="en-US" sz="1600" b="0" i="0" u="none" strike="noStrike" cap="none" normalizeH="0" baseline="0" dirty="0" smtClean="0">
                <a:ln>
                  <a:noFill/>
                </a:ln>
                <a:solidFill>
                  <a:srgbClr val="000000"/>
                </a:solidFill>
                <a:effectLst/>
                <a:latin typeface="MathJax_Main"/>
              </a:rPr>
              <a:t>= 1</a:t>
            </a:r>
            <a:r>
              <a:rPr kumimoji="0" lang="en-US" sz="1600" b="0" i="0" u="none" strike="noStrike" cap="none" normalizeH="0" baseline="0" dirty="0" smtClean="0">
                <a:ln>
                  <a:noFill/>
                </a:ln>
                <a:solidFill>
                  <a:srgbClr val="000000"/>
                </a:solidFill>
                <a:effectLst/>
                <a:latin typeface="Nunito"/>
              </a:rPr>
              <a:t> and </a:t>
            </a:r>
            <a:r>
              <a:rPr kumimoji="0" lang="en-US" sz="1600" b="0" i="0" u="none" strike="noStrike" cap="none" normalizeH="0" baseline="0" dirty="0" smtClean="0">
                <a:ln>
                  <a:noFill/>
                </a:ln>
                <a:solidFill>
                  <a:srgbClr val="000000"/>
                </a:solidFill>
                <a:effectLst/>
                <a:latin typeface="MathJax_Math-italic"/>
              </a:rPr>
              <a:t>F</a:t>
            </a:r>
            <a:r>
              <a:rPr kumimoji="0" lang="en-US" sz="1050" b="0" i="0" u="none" strike="noStrike" cap="none" normalizeH="0" baseline="0" dirty="0" smtClean="0">
                <a:ln>
                  <a:noFill/>
                </a:ln>
                <a:solidFill>
                  <a:srgbClr val="000000"/>
                </a:solidFill>
                <a:effectLst/>
                <a:latin typeface="MathJax_Main"/>
              </a:rPr>
              <a:t>1 </a:t>
            </a:r>
            <a:r>
              <a:rPr kumimoji="0" lang="en-US" sz="1600" b="0" i="0" u="none" strike="noStrike" cap="none" normalizeH="0" baseline="0" dirty="0" smtClean="0">
                <a:ln>
                  <a:noFill/>
                </a:ln>
                <a:solidFill>
                  <a:srgbClr val="000000"/>
                </a:solidFill>
                <a:effectLst/>
                <a:latin typeface="MathJax_Main"/>
              </a:rPr>
              <a:t>= 4</a:t>
            </a: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362668" y="688671"/>
            <a:ext cx="6926896" cy="369332"/>
          </a:xfrm>
          <a:prstGeom prst="rect">
            <a:avLst/>
          </a:prstGeom>
        </p:spPr>
        <p:txBody>
          <a:bodyPr wrap="none">
            <a:spAutoFit/>
          </a:bodyPr>
          <a:lstStyle/>
          <a:p>
            <a:r>
              <a:rPr lang="en-US" b="1" dirty="0" smtClean="0">
                <a:solidFill>
                  <a:srgbClr val="000000"/>
                </a:solidFill>
                <a:latin typeface="Nunito"/>
              </a:rPr>
              <a:t>Solution: </a:t>
            </a:r>
            <a:r>
              <a:rPr lang="en-US" dirty="0" smtClean="0">
                <a:solidFill>
                  <a:srgbClr val="000000"/>
                </a:solidFill>
                <a:latin typeface="Nunito"/>
              </a:rPr>
              <a:t>the given </a:t>
            </a:r>
            <a:r>
              <a:rPr lang="en-US" dirty="0">
                <a:solidFill>
                  <a:srgbClr val="000000"/>
                </a:solidFill>
                <a:latin typeface="Nunito"/>
              </a:rPr>
              <a:t>recurrence </a:t>
            </a:r>
            <a:r>
              <a:rPr lang="en-US" dirty="0" smtClean="0">
                <a:solidFill>
                  <a:srgbClr val="000000"/>
                </a:solidFill>
                <a:latin typeface="Nunito"/>
              </a:rPr>
              <a:t>relation is</a:t>
            </a:r>
            <a:r>
              <a:rPr lang="en-US" dirty="0">
                <a:solidFill>
                  <a:srgbClr val="000000"/>
                </a:solidFill>
                <a:latin typeface="Nunito"/>
              </a:rPr>
              <a:t> </a:t>
            </a:r>
            <a:r>
              <a:rPr lang="en-US" dirty="0" err="1">
                <a:solidFill>
                  <a:srgbClr val="000000"/>
                </a:solidFill>
                <a:latin typeface="MathJax_Math-italic"/>
              </a:rPr>
              <a:t>F</a:t>
            </a:r>
            <a:r>
              <a:rPr lang="en-US" sz="1100" dirty="0" err="1">
                <a:solidFill>
                  <a:srgbClr val="000000"/>
                </a:solidFill>
                <a:latin typeface="MathJax_Math-italic"/>
              </a:rPr>
              <a:t>n</a:t>
            </a:r>
            <a:r>
              <a:rPr lang="en-US" sz="1100" dirty="0">
                <a:solidFill>
                  <a:srgbClr val="000000"/>
                </a:solidFill>
                <a:latin typeface="MathJax_Math-italic"/>
              </a:rPr>
              <a:t> </a:t>
            </a:r>
            <a:r>
              <a:rPr lang="en-US" dirty="0" smtClean="0">
                <a:solidFill>
                  <a:srgbClr val="000000"/>
                </a:solidFill>
                <a:latin typeface="MathJax_Main"/>
              </a:rPr>
              <a:t> – 5</a:t>
            </a:r>
            <a:r>
              <a:rPr lang="en-US" dirty="0" smtClean="0">
                <a:solidFill>
                  <a:srgbClr val="000000"/>
                </a:solidFill>
                <a:latin typeface="MathJax_Math-italic"/>
              </a:rPr>
              <a:t>F</a:t>
            </a:r>
            <a:r>
              <a:rPr lang="en-US" sz="1100" dirty="0" smtClean="0">
                <a:solidFill>
                  <a:srgbClr val="000000"/>
                </a:solidFill>
                <a:latin typeface="MathJax_Math-italic"/>
              </a:rPr>
              <a:t>n</a:t>
            </a:r>
            <a:r>
              <a:rPr lang="en-US" sz="1100" dirty="0">
                <a:solidFill>
                  <a:srgbClr val="000000"/>
                </a:solidFill>
                <a:latin typeface="MathJax_Main"/>
              </a:rPr>
              <a:t>−1 </a:t>
            </a:r>
            <a:r>
              <a:rPr lang="en-US" dirty="0" smtClean="0">
                <a:solidFill>
                  <a:srgbClr val="000000"/>
                </a:solidFill>
                <a:latin typeface="MathJax_Main"/>
              </a:rPr>
              <a:t> + 6</a:t>
            </a:r>
            <a:r>
              <a:rPr lang="en-US" dirty="0" smtClean="0">
                <a:solidFill>
                  <a:srgbClr val="000000"/>
                </a:solidFill>
                <a:latin typeface="MathJax_Math-italic"/>
              </a:rPr>
              <a:t>F</a:t>
            </a:r>
            <a:r>
              <a:rPr lang="en-US" baseline="-25000" dirty="0" smtClean="0">
                <a:solidFill>
                  <a:srgbClr val="000000"/>
                </a:solidFill>
                <a:latin typeface="MathJax_Math-italic"/>
              </a:rPr>
              <a:t>n – 2 </a:t>
            </a:r>
            <a:r>
              <a:rPr lang="en-US" dirty="0" smtClean="0">
                <a:solidFill>
                  <a:srgbClr val="000000"/>
                </a:solidFill>
                <a:latin typeface="MathJax_Math-italic"/>
              </a:rPr>
              <a:t>= 0</a:t>
            </a:r>
            <a:r>
              <a:rPr lang="en-US" sz="1100" dirty="0" smtClean="0">
                <a:solidFill>
                  <a:srgbClr val="000000"/>
                </a:solidFill>
                <a:latin typeface="MathJax_Main"/>
              </a:rPr>
              <a:t>    </a:t>
            </a:r>
          </a:p>
        </p:txBody>
      </p:sp>
      <p:sp>
        <p:nvSpPr>
          <p:cNvPr id="8" name="Rectangle 7"/>
          <p:cNvSpPr/>
          <p:nvPr/>
        </p:nvSpPr>
        <p:spPr>
          <a:xfrm>
            <a:off x="885236" y="1103490"/>
            <a:ext cx="5945596" cy="369332"/>
          </a:xfrm>
          <a:prstGeom prst="rect">
            <a:avLst/>
          </a:prstGeom>
        </p:spPr>
        <p:txBody>
          <a:bodyPr wrap="square">
            <a:spAutoFit/>
          </a:bodyPr>
          <a:lstStyle/>
          <a:p>
            <a:r>
              <a:rPr lang="en-US" dirty="0">
                <a:solidFill>
                  <a:srgbClr val="000000"/>
                </a:solidFill>
                <a:latin typeface="Nunito"/>
              </a:rPr>
              <a:t>The characteristic equation of the recurrence relation is </a:t>
            </a:r>
            <a:endParaRPr lang="en-US" dirty="0"/>
          </a:p>
        </p:txBody>
      </p:sp>
      <p:sp>
        <p:nvSpPr>
          <p:cNvPr id="9" name="Rectangle 8"/>
          <p:cNvSpPr/>
          <p:nvPr/>
        </p:nvSpPr>
        <p:spPr>
          <a:xfrm>
            <a:off x="1889438" y="1490174"/>
            <a:ext cx="1828800" cy="369332"/>
          </a:xfrm>
          <a:prstGeom prst="rect">
            <a:avLst/>
          </a:prstGeom>
        </p:spPr>
        <p:txBody>
          <a:bodyPr wrap="square">
            <a:spAutoFit/>
          </a:bodyPr>
          <a:lstStyle/>
          <a:p>
            <a:r>
              <a:rPr lang="en-US" dirty="0" smtClean="0">
                <a:solidFill>
                  <a:srgbClr val="000000"/>
                </a:solidFill>
                <a:latin typeface="MathJax_Math-italic"/>
              </a:rPr>
              <a:t>r</a:t>
            </a:r>
            <a:r>
              <a:rPr lang="en-US" baseline="30000" dirty="0" smtClean="0">
                <a:solidFill>
                  <a:srgbClr val="000000"/>
                </a:solidFill>
                <a:latin typeface="MathJax_Main"/>
              </a:rPr>
              <a:t>2</a:t>
            </a:r>
            <a:r>
              <a:rPr lang="en-US" dirty="0" smtClean="0">
                <a:solidFill>
                  <a:srgbClr val="000000"/>
                </a:solidFill>
                <a:latin typeface="MathJax_Main"/>
              </a:rPr>
              <a:t>− 5</a:t>
            </a:r>
            <a:r>
              <a:rPr lang="en-US" dirty="0" smtClean="0">
                <a:solidFill>
                  <a:srgbClr val="000000"/>
                </a:solidFill>
                <a:latin typeface="MathJax_Math-italic"/>
              </a:rPr>
              <a:t>r</a:t>
            </a:r>
            <a:r>
              <a:rPr lang="en-US" dirty="0" smtClean="0">
                <a:solidFill>
                  <a:srgbClr val="000000"/>
                </a:solidFill>
                <a:latin typeface="MathJax_Main"/>
              </a:rPr>
              <a:t>+ 6 = 0,</a:t>
            </a:r>
            <a:endParaRPr lang="en-US" dirty="0"/>
          </a:p>
        </p:txBody>
      </p:sp>
      <p:sp>
        <p:nvSpPr>
          <p:cNvPr id="10" name="Rectangle 2"/>
          <p:cNvSpPr>
            <a:spLocks noChangeArrowheads="1"/>
          </p:cNvSpPr>
          <p:nvPr/>
        </p:nvSpPr>
        <p:spPr bwMode="auto">
          <a:xfrm>
            <a:off x="1757879" y="1859506"/>
            <a:ext cx="16658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Nunito"/>
              </a:rPr>
              <a:t>So, </a:t>
            </a:r>
            <a:r>
              <a:rPr kumimoji="0" lang="en-US" sz="1600" b="0" i="0" u="none" strike="noStrike" cap="none" normalizeH="0" baseline="0" dirty="0" smtClean="0">
                <a:ln>
                  <a:noFill/>
                </a:ln>
                <a:solidFill>
                  <a:srgbClr val="000000"/>
                </a:solidFill>
                <a:effectLst/>
                <a:latin typeface="MathJax_Main"/>
              </a:rPr>
              <a:t>(</a:t>
            </a:r>
            <a:r>
              <a:rPr kumimoji="0" lang="en-US" sz="1600" b="0" i="0" u="none" strike="noStrike" cap="none" normalizeH="0" baseline="0" dirty="0" smtClean="0">
                <a:ln>
                  <a:noFill/>
                </a:ln>
                <a:solidFill>
                  <a:srgbClr val="000000"/>
                </a:solidFill>
                <a:effectLst/>
                <a:latin typeface="MathJax_Math-italic"/>
              </a:rPr>
              <a:t>r</a:t>
            </a:r>
            <a:r>
              <a:rPr kumimoji="0" lang="en-US" sz="1600" b="0" i="0" u="none" strike="noStrike" cap="none" normalizeH="0" baseline="0" dirty="0" smtClean="0">
                <a:ln>
                  <a:noFill/>
                </a:ln>
                <a:solidFill>
                  <a:srgbClr val="000000"/>
                </a:solidFill>
                <a:effectLst/>
                <a:latin typeface="MathJax_Main"/>
              </a:rPr>
              <a:t>−3)(</a:t>
            </a:r>
            <a:r>
              <a:rPr kumimoji="0" lang="en-US" sz="1600" b="0" i="0" u="none" strike="noStrike" cap="none" normalizeH="0" baseline="0" dirty="0" smtClean="0">
                <a:ln>
                  <a:noFill/>
                </a:ln>
                <a:solidFill>
                  <a:srgbClr val="000000"/>
                </a:solidFill>
                <a:effectLst/>
                <a:latin typeface="MathJax_Math-italic"/>
              </a:rPr>
              <a:t>r</a:t>
            </a:r>
            <a:r>
              <a:rPr kumimoji="0" lang="en-US" sz="1600" b="0" i="0" u="none" strike="noStrike" cap="none" normalizeH="0" baseline="0" dirty="0" smtClean="0">
                <a:ln>
                  <a:noFill/>
                </a:ln>
                <a:solidFill>
                  <a:srgbClr val="000000"/>
                </a:solidFill>
                <a:effectLst/>
                <a:latin typeface="MathJax_Main"/>
              </a:rPr>
              <a:t>−2)=0</a:t>
            </a: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p:nvPr/>
        </p:nvSpPr>
        <p:spPr>
          <a:xfrm>
            <a:off x="861010" y="2226106"/>
            <a:ext cx="2339102" cy="369332"/>
          </a:xfrm>
          <a:prstGeom prst="rect">
            <a:avLst/>
          </a:prstGeom>
        </p:spPr>
        <p:txBody>
          <a:bodyPr wrap="none">
            <a:spAutoFit/>
          </a:bodyPr>
          <a:lstStyle/>
          <a:p>
            <a:r>
              <a:rPr lang="en-US" dirty="0">
                <a:solidFill>
                  <a:srgbClr val="000000"/>
                </a:solidFill>
                <a:latin typeface="Nunito"/>
              </a:rPr>
              <a:t>Hence, the roots are </a:t>
            </a:r>
            <a:endParaRPr lang="en-US" dirty="0"/>
          </a:p>
        </p:txBody>
      </p:sp>
      <p:sp>
        <p:nvSpPr>
          <p:cNvPr id="12" name="Rectangle 3"/>
          <p:cNvSpPr>
            <a:spLocks noChangeArrowheads="1"/>
          </p:cNvSpPr>
          <p:nvPr/>
        </p:nvSpPr>
        <p:spPr bwMode="auto">
          <a:xfrm>
            <a:off x="3134288" y="2233448"/>
            <a:ext cx="165622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athJax_Math-italic"/>
              </a:rPr>
              <a:t>r</a:t>
            </a:r>
            <a:r>
              <a:rPr kumimoji="0" lang="en-US" sz="1050" b="0" i="0" u="none" strike="noStrike" cap="none" normalizeH="0" baseline="0" dirty="0" smtClean="0">
                <a:ln>
                  <a:noFill/>
                </a:ln>
                <a:solidFill>
                  <a:srgbClr val="000000"/>
                </a:solidFill>
                <a:effectLst/>
                <a:latin typeface="MathJax_Main"/>
              </a:rPr>
              <a:t>1 </a:t>
            </a:r>
            <a:r>
              <a:rPr kumimoji="0" lang="en-US" sz="1600" b="0" i="0" u="none" strike="noStrike" cap="none" normalizeH="0" baseline="0" dirty="0" smtClean="0">
                <a:ln>
                  <a:noFill/>
                </a:ln>
                <a:solidFill>
                  <a:srgbClr val="000000"/>
                </a:solidFill>
                <a:effectLst/>
                <a:latin typeface="MathJax_Main"/>
              </a:rPr>
              <a:t>= 3</a:t>
            </a:r>
            <a:r>
              <a:rPr kumimoji="0" lang="en-US" sz="1600" b="0" i="0" u="none" strike="noStrike" cap="none" normalizeH="0" baseline="0" dirty="0" smtClean="0">
                <a:ln>
                  <a:noFill/>
                </a:ln>
                <a:solidFill>
                  <a:srgbClr val="000000"/>
                </a:solidFill>
                <a:effectLst/>
                <a:latin typeface="Nunito"/>
              </a:rPr>
              <a:t> and </a:t>
            </a:r>
            <a:r>
              <a:rPr kumimoji="0" lang="en-US" sz="1600" b="0" i="0" u="none" strike="noStrike" cap="none" normalizeH="0" baseline="0" dirty="0" smtClean="0">
                <a:ln>
                  <a:noFill/>
                </a:ln>
                <a:solidFill>
                  <a:srgbClr val="000000"/>
                </a:solidFill>
                <a:effectLst/>
                <a:latin typeface="MathJax_Math-italic"/>
              </a:rPr>
              <a:t>r</a:t>
            </a:r>
            <a:r>
              <a:rPr kumimoji="0" lang="en-US" sz="1050" b="0" i="0" u="none" strike="noStrike" cap="none" normalizeH="0" baseline="0" dirty="0" smtClean="0">
                <a:ln>
                  <a:noFill/>
                </a:ln>
                <a:solidFill>
                  <a:srgbClr val="000000"/>
                </a:solidFill>
                <a:effectLst/>
                <a:latin typeface="MathJax_Main"/>
              </a:rPr>
              <a:t>2 </a:t>
            </a:r>
            <a:r>
              <a:rPr kumimoji="0" lang="en-US" sz="1600" b="0" i="0" u="none" strike="noStrike" cap="none" normalizeH="0" baseline="0" dirty="0" smtClean="0">
                <a:ln>
                  <a:noFill/>
                </a:ln>
                <a:solidFill>
                  <a:srgbClr val="000000"/>
                </a:solidFill>
                <a:effectLst/>
                <a:latin typeface="MathJax_Main"/>
              </a:rPr>
              <a:t>= 2</a:t>
            </a:r>
            <a:r>
              <a:rPr kumimoji="0" lang="en-US" sz="1000" b="0" i="0" u="none" strike="noStrike" cap="none" normalizeH="0" baseline="0" dirty="0" smtClean="0">
                <a:ln>
                  <a:noFill/>
                </a:ln>
                <a:solidFill>
                  <a:schemeClr val="tx1"/>
                </a:solidFill>
                <a:effectLst/>
              </a:rPr>
              <a:t> </a:t>
            </a: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12"/>
          <p:cNvSpPr/>
          <p:nvPr/>
        </p:nvSpPr>
        <p:spPr>
          <a:xfrm>
            <a:off x="681956" y="2667621"/>
            <a:ext cx="4333238" cy="369332"/>
          </a:xfrm>
          <a:prstGeom prst="rect">
            <a:avLst/>
          </a:prstGeom>
        </p:spPr>
        <p:txBody>
          <a:bodyPr wrap="none">
            <a:spAutoFit/>
          </a:bodyPr>
          <a:lstStyle/>
          <a:p>
            <a:r>
              <a:rPr lang="en-US" dirty="0">
                <a:solidFill>
                  <a:srgbClr val="000000"/>
                </a:solidFill>
                <a:latin typeface="Nunito"/>
              </a:rPr>
              <a:t>Hence, the </a:t>
            </a:r>
            <a:r>
              <a:rPr lang="en-US" dirty="0" smtClean="0">
                <a:solidFill>
                  <a:srgbClr val="000000"/>
                </a:solidFill>
                <a:latin typeface="Nunito"/>
              </a:rPr>
              <a:t>required general solution </a:t>
            </a:r>
            <a:r>
              <a:rPr lang="en-US" dirty="0">
                <a:solidFill>
                  <a:srgbClr val="000000"/>
                </a:solidFill>
                <a:latin typeface="Nunito"/>
              </a:rPr>
              <a:t>is </a:t>
            </a:r>
            <a:endParaRPr lang="en-US" dirty="0"/>
          </a:p>
        </p:txBody>
      </p:sp>
      <p:sp>
        <p:nvSpPr>
          <p:cNvPr id="14" name="Rectangle 13"/>
          <p:cNvSpPr/>
          <p:nvPr/>
        </p:nvSpPr>
        <p:spPr>
          <a:xfrm>
            <a:off x="4759387" y="2650399"/>
            <a:ext cx="1577676" cy="369332"/>
          </a:xfrm>
          <a:prstGeom prst="rect">
            <a:avLst/>
          </a:prstGeom>
        </p:spPr>
        <p:txBody>
          <a:bodyPr wrap="none">
            <a:spAutoFit/>
          </a:bodyPr>
          <a:lstStyle/>
          <a:p>
            <a:r>
              <a:rPr lang="en-US" dirty="0" err="1" smtClean="0">
                <a:solidFill>
                  <a:srgbClr val="000000"/>
                </a:solidFill>
                <a:latin typeface="MathJax_Math-italic"/>
              </a:rPr>
              <a:t>F</a:t>
            </a:r>
            <a:r>
              <a:rPr lang="en-US" baseline="-25000" dirty="0" err="1" smtClean="0">
                <a:solidFill>
                  <a:srgbClr val="000000"/>
                </a:solidFill>
                <a:latin typeface="MathJax_Math-italic"/>
              </a:rPr>
              <a:t>n</a:t>
            </a:r>
            <a:r>
              <a:rPr lang="en-US" baseline="-25000" dirty="0" smtClean="0">
                <a:solidFill>
                  <a:srgbClr val="000000"/>
                </a:solidFill>
                <a:latin typeface="MathJax_Math-italic"/>
              </a:rPr>
              <a:t> </a:t>
            </a:r>
            <a:r>
              <a:rPr lang="en-US" dirty="0" smtClean="0">
                <a:solidFill>
                  <a:srgbClr val="000000"/>
                </a:solidFill>
                <a:latin typeface="MathJax_Main"/>
              </a:rPr>
              <a:t>= </a:t>
            </a:r>
            <a:r>
              <a:rPr lang="en-US" dirty="0" smtClean="0">
                <a:solidFill>
                  <a:srgbClr val="000000"/>
                </a:solidFill>
                <a:latin typeface="MathJax_Math-italic"/>
              </a:rPr>
              <a:t>a</a:t>
            </a:r>
            <a:r>
              <a:rPr lang="en-US" dirty="0" smtClean="0">
                <a:solidFill>
                  <a:srgbClr val="000000"/>
                </a:solidFill>
                <a:latin typeface="MathJax_Main"/>
              </a:rPr>
              <a:t>3</a:t>
            </a:r>
            <a:r>
              <a:rPr lang="en-US" baseline="30000" dirty="0" smtClean="0">
                <a:solidFill>
                  <a:srgbClr val="000000"/>
                </a:solidFill>
                <a:latin typeface="MathJax_Math-italic"/>
              </a:rPr>
              <a:t>n </a:t>
            </a:r>
            <a:r>
              <a:rPr lang="en-US" dirty="0" smtClean="0">
                <a:solidFill>
                  <a:srgbClr val="000000"/>
                </a:solidFill>
                <a:latin typeface="MathJax_Main"/>
              </a:rPr>
              <a:t>+ </a:t>
            </a:r>
            <a:r>
              <a:rPr lang="en-US" dirty="0" smtClean="0">
                <a:solidFill>
                  <a:srgbClr val="000000"/>
                </a:solidFill>
                <a:latin typeface="MathJax_Math-italic"/>
              </a:rPr>
              <a:t>b</a:t>
            </a:r>
            <a:r>
              <a:rPr lang="en-US" dirty="0" smtClean="0">
                <a:solidFill>
                  <a:srgbClr val="000000"/>
                </a:solidFill>
                <a:latin typeface="MathJax_Main"/>
              </a:rPr>
              <a:t>2</a:t>
            </a:r>
            <a:r>
              <a:rPr lang="en-US" baseline="30000" dirty="0" smtClean="0">
                <a:solidFill>
                  <a:srgbClr val="000000"/>
                </a:solidFill>
                <a:latin typeface="MathJax_Math-italic"/>
              </a:rPr>
              <a:t>n</a:t>
            </a:r>
            <a:endParaRPr lang="en-US" baseline="30000" dirty="0"/>
          </a:p>
        </p:txBody>
      </p:sp>
      <p:sp>
        <p:nvSpPr>
          <p:cNvPr id="15" name="TextBox 14"/>
          <p:cNvSpPr txBox="1"/>
          <p:nvPr/>
        </p:nvSpPr>
        <p:spPr>
          <a:xfrm>
            <a:off x="6345763" y="2595438"/>
            <a:ext cx="970137" cy="369332"/>
          </a:xfrm>
          <a:prstGeom prst="rect">
            <a:avLst/>
          </a:prstGeom>
          <a:noFill/>
        </p:spPr>
        <p:txBody>
          <a:bodyPr wrap="none" rtlCol="0">
            <a:spAutoFit/>
          </a:bodyPr>
          <a:lstStyle/>
          <a:p>
            <a:r>
              <a:rPr lang="en-US" dirty="0" smtClean="0"/>
              <a:t>………..(</a:t>
            </a:r>
            <a:r>
              <a:rPr lang="en-US" dirty="0" err="1" smtClean="0"/>
              <a:t>i</a:t>
            </a:r>
            <a:r>
              <a:rPr lang="en-US" dirty="0" smtClean="0"/>
              <a:t>)</a:t>
            </a:r>
            <a:endParaRPr lang="en-US" dirty="0"/>
          </a:p>
        </p:txBody>
      </p:sp>
      <p:sp>
        <p:nvSpPr>
          <p:cNvPr id="16" name="Rectangle 15"/>
          <p:cNvSpPr/>
          <p:nvPr/>
        </p:nvSpPr>
        <p:spPr>
          <a:xfrm>
            <a:off x="740143" y="3115350"/>
            <a:ext cx="4919937" cy="369332"/>
          </a:xfrm>
          <a:prstGeom prst="rect">
            <a:avLst/>
          </a:prstGeom>
        </p:spPr>
        <p:txBody>
          <a:bodyPr wrap="none">
            <a:spAutoFit/>
          </a:bodyPr>
          <a:lstStyle/>
          <a:p>
            <a:pPr lvl="0" eaLnBrk="0" fontAlgn="base" hangingPunct="0">
              <a:spcBef>
                <a:spcPct val="0"/>
              </a:spcBef>
              <a:spcAft>
                <a:spcPct val="0"/>
              </a:spcAft>
            </a:pPr>
            <a:r>
              <a:rPr lang="en-US" dirty="0" smtClean="0">
                <a:solidFill>
                  <a:srgbClr val="000000"/>
                </a:solidFill>
                <a:latin typeface="MathJax_Math-italic"/>
              </a:rPr>
              <a:t>When  F</a:t>
            </a:r>
            <a:r>
              <a:rPr lang="en-US" sz="1100" dirty="0" smtClean="0">
                <a:solidFill>
                  <a:srgbClr val="000000"/>
                </a:solidFill>
                <a:latin typeface="MathJax_Main"/>
              </a:rPr>
              <a:t>0 </a:t>
            </a:r>
            <a:r>
              <a:rPr lang="en-US" dirty="0">
                <a:solidFill>
                  <a:srgbClr val="000000"/>
                </a:solidFill>
                <a:latin typeface="MathJax_Main"/>
              </a:rPr>
              <a:t>= 1</a:t>
            </a:r>
            <a:r>
              <a:rPr lang="en-US" dirty="0">
                <a:solidFill>
                  <a:srgbClr val="000000"/>
                </a:solidFill>
                <a:latin typeface="Nunito"/>
              </a:rPr>
              <a:t> and </a:t>
            </a:r>
            <a:r>
              <a:rPr lang="en-US" dirty="0">
                <a:solidFill>
                  <a:srgbClr val="000000"/>
                </a:solidFill>
                <a:latin typeface="MathJax_Math-italic"/>
              </a:rPr>
              <a:t>F</a:t>
            </a:r>
            <a:r>
              <a:rPr lang="en-US" sz="1100" dirty="0">
                <a:solidFill>
                  <a:srgbClr val="000000"/>
                </a:solidFill>
                <a:latin typeface="MathJax_Main"/>
              </a:rPr>
              <a:t>1 </a:t>
            </a:r>
            <a:r>
              <a:rPr lang="en-US" dirty="0">
                <a:solidFill>
                  <a:srgbClr val="000000"/>
                </a:solidFill>
                <a:latin typeface="MathJax_Main"/>
              </a:rPr>
              <a:t>= </a:t>
            </a:r>
            <a:r>
              <a:rPr lang="en-US" dirty="0" smtClean="0">
                <a:solidFill>
                  <a:srgbClr val="000000"/>
                </a:solidFill>
                <a:latin typeface="MathJax_Main"/>
              </a:rPr>
              <a:t>4, then from equation (</a:t>
            </a:r>
            <a:r>
              <a:rPr lang="en-US" dirty="0" err="1" smtClean="0">
                <a:solidFill>
                  <a:srgbClr val="000000"/>
                </a:solidFill>
                <a:latin typeface="MathJax_Main"/>
              </a:rPr>
              <a:t>i</a:t>
            </a:r>
            <a:r>
              <a:rPr lang="en-US" dirty="0" smtClean="0">
                <a:solidFill>
                  <a:srgbClr val="000000"/>
                </a:solidFill>
                <a:latin typeface="MathJax_Main"/>
              </a:rPr>
              <a:t>)</a:t>
            </a:r>
            <a:endParaRPr lang="en-US" sz="2800" dirty="0">
              <a:latin typeface="Arial" panose="020B0604020202020204" pitchFamily="34" charset="0"/>
            </a:endParaRPr>
          </a:p>
        </p:txBody>
      </p:sp>
      <p:sp>
        <p:nvSpPr>
          <p:cNvPr id="18" name="Rectangle 17"/>
          <p:cNvSpPr/>
          <p:nvPr/>
        </p:nvSpPr>
        <p:spPr>
          <a:xfrm>
            <a:off x="1279837" y="3599128"/>
            <a:ext cx="2621924" cy="369332"/>
          </a:xfrm>
          <a:prstGeom prst="rect">
            <a:avLst/>
          </a:prstGeom>
        </p:spPr>
        <p:txBody>
          <a:bodyPr wrap="square">
            <a:spAutoFit/>
          </a:bodyPr>
          <a:lstStyle/>
          <a:p>
            <a:r>
              <a:rPr lang="en-US" dirty="0" smtClean="0">
                <a:solidFill>
                  <a:srgbClr val="000000"/>
                </a:solidFill>
                <a:latin typeface="MathJax_Main"/>
              </a:rPr>
              <a:t> </a:t>
            </a:r>
            <a:r>
              <a:rPr lang="en-US" dirty="0" smtClean="0">
                <a:solidFill>
                  <a:srgbClr val="000000"/>
                </a:solidFill>
                <a:latin typeface="MathJax_Math-italic"/>
              </a:rPr>
              <a:t>F</a:t>
            </a:r>
            <a:r>
              <a:rPr lang="en-US" baseline="-25000" dirty="0" smtClean="0">
                <a:solidFill>
                  <a:srgbClr val="000000"/>
                </a:solidFill>
                <a:latin typeface="MathJax_Main"/>
              </a:rPr>
              <a:t>0 </a:t>
            </a:r>
            <a:r>
              <a:rPr lang="en-US" dirty="0" smtClean="0">
                <a:solidFill>
                  <a:srgbClr val="000000"/>
                </a:solidFill>
                <a:latin typeface="MathJax_Main"/>
              </a:rPr>
              <a:t>= </a:t>
            </a:r>
            <a:r>
              <a:rPr lang="en-US" dirty="0" smtClean="0">
                <a:solidFill>
                  <a:srgbClr val="000000"/>
                </a:solidFill>
                <a:latin typeface="MathJax_Math-italic"/>
              </a:rPr>
              <a:t>a</a:t>
            </a:r>
            <a:r>
              <a:rPr lang="en-US" dirty="0" smtClean="0">
                <a:solidFill>
                  <a:srgbClr val="000000"/>
                </a:solidFill>
                <a:latin typeface="MathJax_Main"/>
              </a:rPr>
              <a:t>3</a:t>
            </a:r>
            <a:r>
              <a:rPr lang="en-US" baseline="30000" dirty="0" smtClean="0">
                <a:solidFill>
                  <a:srgbClr val="000000"/>
                </a:solidFill>
                <a:latin typeface="MathJax_Main"/>
              </a:rPr>
              <a:t>0 </a:t>
            </a:r>
            <a:r>
              <a:rPr lang="en-US" dirty="0" smtClean="0">
                <a:solidFill>
                  <a:srgbClr val="000000"/>
                </a:solidFill>
                <a:latin typeface="MathJax_Main"/>
              </a:rPr>
              <a:t>+ </a:t>
            </a:r>
            <a:r>
              <a:rPr lang="en-US" dirty="0" smtClean="0">
                <a:solidFill>
                  <a:srgbClr val="000000"/>
                </a:solidFill>
                <a:latin typeface="MathJax_Math-italic"/>
              </a:rPr>
              <a:t>b</a:t>
            </a:r>
            <a:r>
              <a:rPr lang="en-US" dirty="0" smtClean="0">
                <a:solidFill>
                  <a:srgbClr val="000000"/>
                </a:solidFill>
                <a:latin typeface="MathJax_Main"/>
              </a:rPr>
              <a:t>2</a:t>
            </a:r>
            <a:r>
              <a:rPr lang="en-US" baseline="30000" dirty="0" smtClean="0">
                <a:solidFill>
                  <a:srgbClr val="000000"/>
                </a:solidFill>
                <a:latin typeface="MathJax_Main"/>
              </a:rPr>
              <a:t>0</a:t>
            </a:r>
            <a:endParaRPr lang="en-US" dirty="0"/>
          </a:p>
        </p:txBody>
      </p:sp>
      <p:sp>
        <p:nvSpPr>
          <p:cNvPr id="19" name="TextBox 18"/>
          <p:cNvSpPr txBox="1"/>
          <p:nvPr/>
        </p:nvSpPr>
        <p:spPr>
          <a:xfrm>
            <a:off x="3053312" y="3594909"/>
            <a:ext cx="2201244" cy="369332"/>
          </a:xfrm>
          <a:prstGeom prst="rect">
            <a:avLst/>
          </a:prstGeom>
          <a:noFill/>
        </p:spPr>
        <p:txBody>
          <a:bodyPr wrap="none" rtlCol="0">
            <a:spAutoFit/>
          </a:bodyPr>
          <a:lstStyle/>
          <a:p>
            <a:r>
              <a:rPr lang="en-US" dirty="0" smtClean="0">
                <a:sym typeface="Symbol" panose="05050102010706020507" pitchFamily="18" charset="2"/>
              </a:rPr>
              <a:t>  1 = a + b </a:t>
            </a:r>
            <a:r>
              <a:rPr lang="en-US" dirty="0" smtClean="0"/>
              <a:t>………..(ii)</a:t>
            </a:r>
            <a:endParaRPr lang="en-US" dirty="0"/>
          </a:p>
        </p:txBody>
      </p:sp>
      <p:sp>
        <p:nvSpPr>
          <p:cNvPr id="20" name="Rectangle 19"/>
          <p:cNvSpPr/>
          <p:nvPr/>
        </p:nvSpPr>
        <p:spPr>
          <a:xfrm>
            <a:off x="740143" y="4073773"/>
            <a:ext cx="2545180" cy="369332"/>
          </a:xfrm>
          <a:prstGeom prst="rect">
            <a:avLst/>
          </a:prstGeom>
        </p:spPr>
        <p:txBody>
          <a:bodyPr wrap="square">
            <a:spAutoFit/>
          </a:bodyPr>
          <a:lstStyle/>
          <a:p>
            <a:r>
              <a:rPr lang="en-US" dirty="0" smtClean="0">
                <a:solidFill>
                  <a:srgbClr val="000000"/>
                </a:solidFill>
                <a:latin typeface="MathJax_Math-italic"/>
              </a:rPr>
              <a:t> and   F</a:t>
            </a:r>
            <a:r>
              <a:rPr lang="en-US" baseline="-25000" dirty="0" smtClean="0">
                <a:solidFill>
                  <a:srgbClr val="000000"/>
                </a:solidFill>
                <a:latin typeface="MathJax_Main"/>
              </a:rPr>
              <a:t>1 </a:t>
            </a:r>
            <a:r>
              <a:rPr lang="en-US" dirty="0" smtClean="0">
                <a:solidFill>
                  <a:srgbClr val="000000"/>
                </a:solidFill>
                <a:latin typeface="MathJax_Main"/>
              </a:rPr>
              <a:t>= </a:t>
            </a:r>
            <a:r>
              <a:rPr lang="en-US" dirty="0" smtClean="0">
                <a:solidFill>
                  <a:srgbClr val="000000"/>
                </a:solidFill>
                <a:latin typeface="MathJax_Math-italic"/>
              </a:rPr>
              <a:t>a</a:t>
            </a:r>
            <a:r>
              <a:rPr lang="en-US" dirty="0" smtClean="0">
                <a:solidFill>
                  <a:srgbClr val="000000"/>
                </a:solidFill>
                <a:latin typeface="MathJax_Main"/>
              </a:rPr>
              <a:t>3</a:t>
            </a:r>
            <a:r>
              <a:rPr lang="en-US" baseline="30000" dirty="0" smtClean="0">
                <a:solidFill>
                  <a:srgbClr val="000000"/>
                </a:solidFill>
                <a:latin typeface="MathJax_Main"/>
              </a:rPr>
              <a:t>1 </a:t>
            </a:r>
            <a:r>
              <a:rPr lang="en-US" dirty="0" smtClean="0">
                <a:solidFill>
                  <a:srgbClr val="000000"/>
                </a:solidFill>
                <a:latin typeface="MathJax_Main"/>
              </a:rPr>
              <a:t>+ </a:t>
            </a:r>
            <a:r>
              <a:rPr lang="en-US" dirty="0" smtClean="0">
                <a:solidFill>
                  <a:srgbClr val="000000"/>
                </a:solidFill>
                <a:latin typeface="MathJax_Math-italic"/>
              </a:rPr>
              <a:t>b</a:t>
            </a:r>
            <a:r>
              <a:rPr lang="en-US" dirty="0" smtClean="0">
                <a:solidFill>
                  <a:srgbClr val="000000"/>
                </a:solidFill>
                <a:latin typeface="MathJax_Main"/>
              </a:rPr>
              <a:t>2</a:t>
            </a:r>
            <a:r>
              <a:rPr lang="en-US" baseline="30000" dirty="0" smtClean="0">
                <a:solidFill>
                  <a:srgbClr val="000000"/>
                </a:solidFill>
                <a:latin typeface="MathJax_Main"/>
              </a:rPr>
              <a:t>1 </a:t>
            </a:r>
            <a:endParaRPr lang="en-US" dirty="0"/>
          </a:p>
        </p:txBody>
      </p:sp>
      <p:sp>
        <p:nvSpPr>
          <p:cNvPr id="21" name="Rectangle 20"/>
          <p:cNvSpPr/>
          <p:nvPr/>
        </p:nvSpPr>
        <p:spPr>
          <a:xfrm>
            <a:off x="3028855" y="4077992"/>
            <a:ext cx="2488182" cy="369332"/>
          </a:xfrm>
          <a:prstGeom prst="rect">
            <a:avLst/>
          </a:prstGeom>
        </p:spPr>
        <p:txBody>
          <a:bodyPr wrap="none">
            <a:spAutoFit/>
          </a:bodyPr>
          <a:lstStyle/>
          <a:p>
            <a:r>
              <a:rPr lang="en-US" dirty="0" smtClean="0">
                <a:sym typeface="Symbol" panose="05050102010706020507" pitchFamily="18" charset="2"/>
              </a:rPr>
              <a:t>  4 </a:t>
            </a:r>
            <a:r>
              <a:rPr lang="en-US" dirty="0">
                <a:sym typeface="Symbol" panose="05050102010706020507" pitchFamily="18" charset="2"/>
              </a:rPr>
              <a:t>= </a:t>
            </a:r>
            <a:r>
              <a:rPr lang="en-US" dirty="0" smtClean="0">
                <a:sym typeface="Symbol" panose="05050102010706020507" pitchFamily="18" charset="2"/>
              </a:rPr>
              <a:t>3a </a:t>
            </a:r>
            <a:r>
              <a:rPr lang="en-US" dirty="0">
                <a:sym typeface="Symbol" panose="05050102010706020507" pitchFamily="18" charset="2"/>
              </a:rPr>
              <a:t>+ </a:t>
            </a:r>
            <a:r>
              <a:rPr lang="en-US" dirty="0" smtClean="0">
                <a:sym typeface="Symbol" panose="05050102010706020507" pitchFamily="18" charset="2"/>
              </a:rPr>
              <a:t>2b </a:t>
            </a:r>
            <a:r>
              <a:rPr lang="en-US" dirty="0"/>
              <a:t>………..(ii)</a:t>
            </a:r>
          </a:p>
        </p:txBody>
      </p:sp>
      <p:sp>
        <p:nvSpPr>
          <p:cNvPr id="22" name="Rectangle 4"/>
          <p:cNvSpPr>
            <a:spLocks noChangeArrowheads="1"/>
          </p:cNvSpPr>
          <p:nvPr/>
        </p:nvSpPr>
        <p:spPr bwMode="auto">
          <a:xfrm>
            <a:off x="738576" y="4560968"/>
            <a:ext cx="4515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Nunito"/>
              </a:rPr>
              <a:t>Solving  equations (ii)</a:t>
            </a:r>
            <a:r>
              <a:rPr kumimoji="0" lang="en-US" sz="1400" b="0" i="0" u="none" strike="noStrike" cap="none" normalizeH="0" dirty="0" smtClean="0">
                <a:ln>
                  <a:noFill/>
                </a:ln>
                <a:solidFill>
                  <a:srgbClr val="000000"/>
                </a:solidFill>
                <a:effectLst/>
                <a:latin typeface="Nunito"/>
              </a:rPr>
              <a:t> and (iii)</a:t>
            </a:r>
            <a:r>
              <a:rPr kumimoji="0" lang="en-US" sz="1400" b="0" i="0" u="none" strike="noStrike" cap="none" normalizeH="0" baseline="0" dirty="0" smtClean="0">
                <a:ln>
                  <a:noFill/>
                </a:ln>
                <a:solidFill>
                  <a:srgbClr val="000000"/>
                </a:solidFill>
                <a:effectLst/>
                <a:latin typeface="Nunito"/>
              </a:rPr>
              <a:t>, we get </a:t>
            </a:r>
            <a:r>
              <a:rPr kumimoji="0" lang="en-US" sz="1400" b="0" i="0" u="none" strike="noStrike" cap="none" normalizeH="0" baseline="0" dirty="0" smtClean="0">
                <a:ln>
                  <a:noFill/>
                </a:ln>
                <a:solidFill>
                  <a:srgbClr val="000000"/>
                </a:solidFill>
                <a:effectLst/>
                <a:latin typeface="MathJax_Math-italic"/>
              </a:rPr>
              <a:t>a </a:t>
            </a:r>
            <a:r>
              <a:rPr kumimoji="0" lang="en-US" sz="1400" b="0" i="0" u="none" strike="noStrike" cap="none" normalizeH="0" baseline="0" dirty="0" smtClean="0">
                <a:ln>
                  <a:noFill/>
                </a:ln>
                <a:solidFill>
                  <a:srgbClr val="000000"/>
                </a:solidFill>
                <a:effectLst/>
                <a:latin typeface="MathJax_Main"/>
              </a:rPr>
              <a:t>= 2</a:t>
            </a:r>
            <a:r>
              <a:rPr kumimoji="0" lang="en-US" sz="1400" b="0" i="0" u="none" strike="noStrike" cap="none" normalizeH="0" baseline="0" dirty="0" smtClean="0">
                <a:ln>
                  <a:noFill/>
                </a:ln>
                <a:solidFill>
                  <a:srgbClr val="000000"/>
                </a:solidFill>
                <a:effectLst/>
                <a:latin typeface="Nunito"/>
              </a:rPr>
              <a:t> and </a:t>
            </a:r>
            <a:r>
              <a:rPr kumimoji="0" lang="en-US" sz="1400" b="0" i="0" u="none" strike="noStrike" cap="none" normalizeH="0" baseline="0" dirty="0" smtClean="0">
                <a:ln>
                  <a:noFill/>
                </a:ln>
                <a:solidFill>
                  <a:srgbClr val="000000"/>
                </a:solidFill>
                <a:effectLst/>
                <a:latin typeface="MathJax_Math-italic"/>
              </a:rPr>
              <a:t>b </a:t>
            </a:r>
            <a:r>
              <a:rPr kumimoji="0" lang="en-US" sz="1400" b="0" i="0" u="none" strike="noStrike" cap="none" normalizeH="0" baseline="0" dirty="0" smtClean="0">
                <a:ln>
                  <a:noFill/>
                </a:ln>
                <a:solidFill>
                  <a:srgbClr val="000000"/>
                </a:solidFill>
                <a:effectLst/>
                <a:latin typeface="MathJax_Main"/>
              </a:rPr>
              <a:t>= −1</a:t>
            </a:r>
            <a:endParaRPr kumimoji="0" lang="en-US" sz="20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22"/>
          <p:cNvSpPr/>
          <p:nvPr/>
        </p:nvSpPr>
        <p:spPr>
          <a:xfrm>
            <a:off x="701090" y="5024376"/>
            <a:ext cx="2877711" cy="369332"/>
          </a:xfrm>
          <a:prstGeom prst="rect">
            <a:avLst/>
          </a:prstGeom>
        </p:spPr>
        <p:txBody>
          <a:bodyPr wrap="none">
            <a:spAutoFit/>
          </a:bodyPr>
          <a:lstStyle/>
          <a:p>
            <a:r>
              <a:rPr lang="en-US" dirty="0">
                <a:solidFill>
                  <a:srgbClr val="000000"/>
                </a:solidFill>
                <a:latin typeface="Nunito"/>
              </a:rPr>
              <a:t>Hence, the final solution is</a:t>
            </a:r>
            <a:endParaRPr lang="en-US" dirty="0"/>
          </a:p>
        </p:txBody>
      </p:sp>
      <p:sp>
        <p:nvSpPr>
          <p:cNvPr id="24" name="Rectangle 23"/>
          <p:cNvSpPr/>
          <p:nvPr/>
        </p:nvSpPr>
        <p:spPr>
          <a:xfrm>
            <a:off x="3578800" y="5003920"/>
            <a:ext cx="3252031" cy="369332"/>
          </a:xfrm>
          <a:prstGeom prst="rect">
            <a:avLst/>
          </a:prstGeom>
        </p:spPr>
        <p:txBody>
          <a:bodyPr wrap="square">
            <a:spAutoFit/>
          </a:bodyPr>
          <a:lstStyle/>
          <a:p>
            <a:r>
              <a:rPr lang="en-US" dirty="0" err="1">
                <a:solidFill>
                  <a:srgbClr val="000000"/>
                </a:solidFill>
                <a:latin typeface="MathJax_Math-italic"/>
              </a:rPr>
              <a:t>F</a:t>
            </a:r>
            <a:r>
              <a:rPr lang="en-US" baseline="-25000" dirty="0" err="1">
                <a:solidFill>
                  <a:srgbClr val="000000"/>
                </a:solidFill>
                <a:latin typeface="MathJax_Math-italic"/>
              </a:rPr>
              <a:t>n</a:t>
            </a:r>
            <a:r>
              <a:rPr lang="en-US" dirty="0" smtClean="0">
                <a:solidFill>
                  <a:srgbClr val="000000"/>
                </a:solidFill>
                <a:latin typeface="MathJax_Main"/>
              </a:rPr>
              <a:t>= 2.3</a:t>
            </a:r>
            <a:r>
              <a:rPr lang="en-US" baseline="30000" dirty="0" smtClean="0">
                <a:solidFill>
                  <a:srgbClr val="000000"/>
                </a:solidFill>
                <a:latin typeface="MathJax_Math-italic"/>
              </a:rPr>
              <a:t>n </a:t>
            </a:r>
            <a:r>
              <a:rPr lang="en-US" dirty="0" smtClean="0">
                <a:solidFill>
                  <a:srgbClr val="000000"/>
                </a:solidFill>
                <a:latin typeface="MathJax_Main"/>
              </a:rPr>
              <a:t>+ (</a:t>
            </a:r>
            <a:r>
              <a:rPr lang="en-US" dirty="0">
                <a:solidFill>
                  <a:srgbClr val="000000"/>
                </a:solidFill>
                <a:latin typeface="MathJax_Main"/>
              </a:rPr>
              <a:t>−1).</a:t>
            </a:r>
            <a:r>
              <a:rPr lang="en-US" dirty="0" smtClean="0">
                <a:solidFill>
                  <a:srgbClr val="000000"/>
                </a:solidFill>
                <a:latin typeface="MathJax_Main"/>
              </a:rPr>
              <a:t>2</a:t>
            </a:r>
            <a:r>
              <a:rPr lang="en-US" baseline="30000" dirty="0" smtClean="0">
                <a:solidFill>
                  <a:srgbClr val="000000"/>
                </a:solidFill>
                <a:latin typeface="MathJax_Math-italic"/>
              </a:rPr>
              <a:t>n </a:t>
            </a:r>
            <a:r>
              <a:rPr lang="en-US" dirty="0" smtClean="0">
                <a:solidFill>
                  <a:srgbClr val="000000"/>
                </a:solidFill>
                <a:latin typeface="MathJax_Main"/>
              </a:rPr>
              <a:t>= 2.3</a:t>
            </a:r>
            <a:r>
              <a:rPr lang="en-US" baseline="30000" dirty="0" smtClean="0">
                <a:solidFill>
                  <a:srgbClr val="000000"/>
                </a:solidFill>
                <a:latin typeface="MathJax_Math-italic"/>
              </a:rPr>
              <a:t>n </a:t>
            </a:r>
            <a:r>
              <a:rPr lang="en-US" dirty="0" smtClean="0">
                <a:solidFill>
                  <a:srgbClr val="000000"/>
                </a:solidFill>
                <a:latin typeface="MathJax_Main"/>
              </a:rPr>
              <a:t>− 2</a:t>
            </a:r>
            <a:r>
              <a:rPr lang="en-US" baseline="30000" dirty="0" smtClean="0">
                <a:solidFill>
                  <a:srgbClr val="000000"/>
                </a:solidFill>
                <a:latin typeface="MathJax_Math-italic"/>
              </a:rPr>
              <a:t>n</a:t>
            </a:r>
            <a:endParaRPr lang="en-US" baseline="30000" dirty="0"/>
          </a:p>
        </p:txBody>
      </p:sp>
    </p:spTree>
    <p:extLst>
      <p:ext uri="{BB962C8B-B14F-4D97-AF65-F5344CB8AC3E}">
        <p14:creationId xmlns:p14="http://schemas.microsoft.com/office/powerpoint/2010/main" val="11918945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0C260C-C77F-47B5-99BB-4B077A4D364C}" type="datetime1">
              <a:rPr lang="en-US" smtClean="0"/>
              <a:t>7/30/2023</a:t>
            </a:fld>
            <a:endParaRPr lang="en-US"/>
          </a:p>
        </p:txBody>
      </p:sp>
      <p:sp>
        <p:nvSpPr>
          <p:cNvPr id="3" name="Footer Placeholder 2"/>
          <p:cNvSpPr>
            <a:spLocks noGrp="1"/>
          </p:cNvSpPr>
          <p:nvPr>
            <p:ph type="ftr" sz="quarter" idx="11"/>
          </p:nvPr>
        </p:nvSpPr>
        <p:spPr/>
        <p:txBody>
          <a:bodyPr/>
          <a:lstStyle/>
          <a:p>
            <a:r>
              <a:rPr lang="en-US" smtClean="0"/>
              <a:t>prepared by Jay Narayan Jha</a:t>
            </a:r>
            <a:endParaRPr lang="en-US"/>
          </a:p>
        </p:txBody>
      </p:sp>
      <p:sp>
        <p:nvSpPr>
          <p:cNvPr id="4" name="Slide Number Placeholder 3"/>
          <p:cNvSpPr>
            <a:spLocks noGrp="1"/>
          </p:cNvSpPr>
          <p:nvPr>
            <p:ph type="sldNum" sz="quarter" idx="12"/>
          </p:nvPr>
        </p:nvSpPr>
        <p:spPr/>
        <p:txBody>
          <a:bodyPr/>
          <a:lstStyle/>
          <a:p>
            <a:fld id="{3C8D7F02-DCD7-4EB4-81DD-47A339250009}" type="slidenum">
              <a:rPr lang="en-US" smtClean="0"/>
              <a:pPr/>
              <a:t>39</a:t>
            </a:fld>
            <a:endParaRPr lang="en-US"/>
          </a:p>
        </p:txBody>
      </p:sp>
      <p:sp>
        <p:nvSpPr>
          <p:cNvPr id="5" name="Rectangle 4"/>
          <p:cNvSpPr/>
          <p:nvPr/>
        </p:nvSpPr>
        <p:spPr>
          <a:xfrm>
            <a:off x="304800" y="228600"/>
            <a:ext cx="7086600" cy="369332"/>
          </a:xfrm>
          <a:prstGeom prst="rect">
            <a:avLst/>
          </a:prstGeom>
        </p:spPr>
        <p:txBody>
          <a:bodyPr wrap="square">
            <a:spAutoFit/>
          </a:bodyPr>
          <a:lstStyle/>
          <a:p>
            <a:r>
              <a:rPr lang="en-US" b="1" dirty="0">
                <a:solidFill>
                  <a:srgbClr val="000000"/>
                </a:solidFill>
              </a:rPr>
              <a:t>Non-Homogeneous Recurrence Relation and Particular Solutions</a:t>
            </a:r>
            <a:endParaRPr lang="en-US" b="1" i="0" dirty="0">
              <a:solidFill>
                <a:srgbClr val="000000"/>
              </a:solidFill>
              <a:effectLst/>
            </a:endParaRPr>
          </a:p>
        </p:txBody>
      </p:sp>
      <p:sp>
        <p:nvSpPr>
          <p:cNvPr id="6" name="Rectangle 5"/>
          <p:cNvSpPr/>
          <p:nvPr/>
        </p:nvSpPr>
        <p:spPr>
          <a:xfrm>
            <a:off x="310166" y="762000"/>
            <a:ext cx="7315200" cy="369332"/>
          </a:xfrm>
          <a:prstGeom prst="rect">
            <a:avLst/>
          </a:prstGeom>
        </p:spPr>
        <p:txBody>
          <a:bodyPr wrap="square">
            <a:spAutoFit/>
          </a:bodyPr>
          <a:lstStyle/>
          <a:p>
            <a:r>
              <a:rPr lang="en-US" dirty="0">
                <a:solidFill>
                  <a:srgbClr val="000000"/>
                </a:solidFill>
              </a:rPr>
              <a:t>A recurrence relation is called non-homogeneous if it is in the form</a:t>
            </a:r>
            <a:endParaRPr lang="en-US" dirty="0"/>
          </a:p>
        </p:txBody>
      </p:sp>
      <p:sp>
        <p:nvSpPr>
          <p:cNvPr id="7" name="Rectangle 1"/>
          <p:cNvSpPr>
            <a:spLocks noChangeArrowheads="1"/>
          </p:cNvSpPr>
          <p:nvPr/>
        </p:nvSpPr>
        <p:spPr bwMode="auto">
          <a:xfrm>
            <a:off x="1384396" y="1243521"/>
            <a:ext cx="3729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err="1" smtClean="0">
                <a:ln>
                  <a:noFill/>
                </a:ln>
                <a:solidFill>
                  <a:srgbClr val="000000"/>
                </a:solidFill>
                <a:effectLst/>
                <a:latin typeface="+mn-lt"/>
              </a:rPr>
              <a:t>F</a:t>
            </a:r>
            <a:r>
              <a:rPr kumimoji="0" lang="en-US" b="0" i="0" u="none" strike="noStrike" cap="none" normalizeH="0" baseline="-25000" dirty="0" err="1" smtClean="0">
                <a:ln>
                  <a:noFill/>
                </a:ln>
                <a:solidFill>
                  <a:srgbClr val="000000"/>
                </a:solidFill>
                <a:effectLst/>
                <a:latin typeface="+mn-lt"/>
              </a:rPr>
              <a:t>n</a:t>
            </a:r>
            <a:r>
              <a:rPr kumimoji="0" lang="en-US" b="0" i="0" u="none" strike="noStrike" cap="none" normalizeH="0" baseline="0" dirty="0" smtClean="0">
                <a:ln>
                  <a:noFill/>
                </a:ln>
                <a:solidFill>
                  <a:srgbClr val="000000"/>
                </a:solidFill>
                <a:effectLst/>
                <a:latin typeface="+mn-lt"/>
              </a:rPr>
              <a:t> = AF</a:t>
            </a:r>
            <a:r>
              <a:rPr kumimoji="0" lang="en-US" b="0" i="0" u="none" strike="noStrike" cap="none" normalizeH="0" baseline="-25000" dirty="0" smtClean="0">
                <a:ln>
                  <a:noFill/>
                </a:ln>
                <a:solidFill>
                  <a:srgbClr val="000000"/>
                </a:solidFill>
                <a:effectLst/>
                <a:latin typeface="+mn-lt"/>
              </a:rPr>
              <a:t>n−1 </a:t>
            </a:r>
            <a:r>
              <a:rPr kumimoji="0" lang="en-US" b="0" i="0" u="none" strike="noStrike" cap="none" normalizeH="0" baseline="0" dirty="0" smtClean="0">
                <a:ln>
                  <a:noFill/>
                </a:ln>
                <a:solidFill>
                  <a:srgbClr val="000000"/>
                </a:solidFill>
                <a:effectLst/>
                <a:latin typeface="+mn-lt"/>
              </a:rPr>
              <a:t>+ BF</a:t>
            </a:r>
            <a:r>
              <a:rPr kumimoji="0" lang="en-US" b="0" i="0" u="none" strike="noStrike" cap="none" normalizeH="0" baseline="-25000" dirty="0" smtClean="0">
                <a:ln>
                  <a:noFill/>
                </a:ln>
                <a:solidFill>
                  <a:srgbClr val="000000"/>
                </a:solidFill>
                <a:effectLst/>
                <a:latin typeface="+mn-lt"/>
              </a:rPr>
              <a:t>n−2 </a:t>
            </a:r>
            <a:r>
              <a:rPr kumimoji="0" lang="en-US" b="0" i="0" u="none" strike="noStrike" cap="none" normalizeH="0" baseline="0" dirty="0" smtClean="0">
                <a:ln>
                  <a:noFill/>
                </a:ln>
                <a:solidFill>
                  <a:srgbClr val="000000"/>
                </a:solidFill>
                <a:effectLst/>
                <a:latin typeface="+mn-lt"/>
              </a:rPr>
              <a:t>+ f(n)  where f(n)≠0</a:t>
            </a:r>
            <a:endParaRPr kumimoji="0" lang="en-US" b="0" i="0" u="none" strike="noStrike" cap="none" normalizeH="0" baseline="0" dirty="0" smtClean="0">
              <a:ln>
                <a:noFill/>
              </a:ln>
              <a:solidFill>
                <a:schemeClr val="tx1"/>
              </a:solidFill>
              <a:effectLst/>
              <a:latin typeface="+mn-lt"/>
            </a:endParaRPr>
          </a:p>
        </p:txBody>
      </p:sp>
      <p:sp>
        <p:nvSpPr>
          <p:cNvPr id="8" name="Rectangle 2"/>
          <p:cNvSpPr>
            <a:spLocks noChangeArrowheads="1"/>
          </p:cNvSpPr>
          <p:nvPr/>
        </p:nvSpPr>
        <p:spPr bwMode="auto">
          <a:xfrm>
            <a:off x="304800" y="1694265"/>
            <a:ext cx="65116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mn-lt"/>
              </a:rPr>
              <a:t>Its associated homogeneous recurrence relation is </a:t>
            </a:r>
            <a:r>
              <a:rPr kumimoji="0" lang="en-US" b="0" i="0" u="none" strike="noStrike" cap="none" normalizeH="0" baseline="0" dirty="0" err="1" smtClean="0">
                <a:ln>
                  <a:noFill/>
                </a:ln>
                <a:solidFill>
                  <a:srgbClr val="000000"/>
                </a:solidFill>
                <a:effectLst/>
                <a:latin typeface="+mn-lt"/>
              </a:rPr>
              <a:t>F</a:t>
            </a:r>
            <a:r>
              <a:rPr kumimoji="0" lang="en-US" b="0" i="0" u="none" strike="noStrike" cap="none" normalizeH="0" baseline="-25000" dirty="0" err="1" smtClean="0">
                <a:ln>
                  <a:noFill/>
                </a:ln>
                <a:solidFill>
                  <a:srgbClr val="000000"/>
                </a:solidFill>
                <a:effectLst/>
                <a:latin typeface="+mn-lt"/>
              </a:rPr>
              <a:t>n</a:t>
            </a:r>
            <a:r>
              <a:rPr kumimoji="0" lang="en-US" b="0" i="0" u="none" strike="noStrike" cap="none" normalizeH="0" baseline="0" dirty="0" smtClean="0">
                <a:ln>
                  <a:noFill/>
                </a:ln>
                <a:solidFill>
                  <a:srgbClr val="000000"/>
                </a:solidFill>
                <a:effectLst/>
                <a:latin typeface="+mn-lt"/>
              </a:rPr>
              <a:t> = </a:t>
            </a:r>
            <a:r>
              <a:rPr kumimoji="0" lang="en-US" b="0" i="0" u="none" strike="noStrike" cap="none" normalizeH="0" baseline="0" dirty="0" err="1" smtClean="0">
                <a:ln>
                  <a:noFill/>
                </a:ln>
                <a:solidFill>
                  <a:srgbClr val="000000"/>
                </a:solidFill>
                <a:effectLst/>
                <a:latin typeface="+mn-lt"/>
              </a:rPr>
              <a:t>AF</a:t>
            </a:r>
            <a:r>
              <a:rPr kumimoji="0" lang="en-US" b="0" i="0" u="none" strike="noStrike" cap="none" normalizeH="0" baseline="-25000" dirty="0" err="1" smtClean="0">
                <a:ln>
                  <a:noFill/>
                </a:ln>
                <a:solidFill>
                  <a:srgbClr val="000000"/>
                </a:solidFill>
                <a:effectLst/>
                <a:latin typeface="+mn-lt"/>
              </a:rPr>
              <a:t>n</a:t>
            </a:r>
            <a:r>
              <a:rPr kumimoji="0" lang="en-US" b="0" i="0" u="none" strike="noStrike" cap="none" normalizeH="0" baseline="-25000" dirty="0" smtClean="0">
                <a:ln>
                  <a:noFill/>
                </a:ln>
                <a:solidFill>
                  <a:srgbClr val="000000"/>
                </a:solidFill>
                <a:effectLst/>
                <a:latin typeface="+mn-lt"/>
              </a:rPr>
              <a:t>–1</a:t>
            </a:r>
            <a:r>
              <a:rPr kumimoji="0" lang="en-US" b="0" i="0" u="none" strike="noStrike" cap="none" normalizeH="0" baseline="0" dirty="0" smtClean="0">
                <a:ln>
                  <a:noFill/>
                </a:ln>
                <a:solidFill>
                  <a:srgbClr val="000000"/>
                </a:solidFill>
                <a:effectLst/>
                <a:latin typeface="+mn-lt"/>
              </a:rPr>
              <a:t> + BF</a:t>
            </a:r>
            <a:r>
              <a:rPr kumimoji="0" lang="en-US" b="0" i="0" u="none" strike="noStrike" cap="none" normalizeH="0" baseline="-25000" dirty="0" smtClean="0">
                <a:ln>
                  <a:noFill/>
                </a:ln>
                <a:solidFill>
                  <a:srgbClr val="000000"/>
                </a:solidFill>
                <a:effectLst/>
                <a:latin typeface="+mn-lt"/>
              </a:rPr>
              <a:t>n−2</a:t>
            </a:r>
            <a:endParaRPr kumimoji="0" lang="en-US" b="0" i="0" u="none" strike="noStrike" cap="none" normalizeH="0" baseline="-25000" dirty="0" smtClean="0">
              <a:ln>
                <a:noFill/>
              </a:ln>
              <a:solidFill>
                <a:schemeClr val="tx1"/>
              </a:solidFill>
              <a:effectLst/>
              <a:latin typeface="+mn-lt"/>
            </a:endParaRPr>
          </a:p>
        </p:txBody>
      </p:sp>
      <p:sp>
        <p:nvSpPr>
          <p:cNvPr id="9" name="Rectangle 3"/>
          <p:cNvSpPr>
            <a:spLocks noChangeArrowheads="1"/>
          </p:cNvSpPr>
          <p:nvPr/>
        </p:nvSpPr>
        <p:spPr bwMode="auto">
          <a:xfrm>
            <a:off x="185761" y="2145008"/>
            <a:ext cx="7299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mn-lt"/>
              </a:rPr>
              <a:t>The solution (an) of a non-homogeneous recurrence relation has two parts.</a:t>
            </a:r>
            <a:r>
              <a:rPr kumimoji="0" lang="en-US" b="0" i="0" u="none" strike="noStrike" cap="none" normalizeH="0" baseline="0" dirty="0" smtClean="0">
                <a:ln>
                  <a:noFill/>
                </a:ln>
                <a:solidFill>
                  <a:schemeClr val="tx1"/>
                </a:solidFill>
                <a:effectLst/>
                <a:latin typeface="+mn-lt"/>
              </a:rPr>
              <a:t> </a:t>
            </a:r>
          </a:p>
        </p:txBody>
      </p:sp>
      <p:sp>
        <p:nvSpPr>
          <p:cNvPr id="10" name="Rectangle 4"/>
          <p:cNvSpPr>
            <a:spLocks noChangeArrowheads="1"/>
          </p:cNvSpPr>
          <p:nvPr/>
        </p:nvSpPr>
        <p:spPr bwMode="auto">
          <a:xfrm>
            <a:off x="304800" y="2564109"/>
            <a:ext cx="77298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mn-lt"/>
              </a:rPr>
              <a:t>First part is the solution (a</a:t>
            </a:r>
            <a:r>
              <a:rPr kumimoji="0" lang="en-US" sz="1100" b="0" i="0" u="none" strike="noStrike" cap="none" normalizeH="0" baseline="0" dirty="0" smtClean="0">
                <a:ln>
                  <a:noFill/>
                </a:ln>
                <a:solidFill>
                  <a:srgbClr val="000000"/>
                </a:solidFill>
                <a:effectLst/>
                <a:latin typeface="+mn-lt"/>
              </a:rPr>
              <a:t>h</a:t>
            </a:r>
            <a:r>
              <a:rPr kumimoji="0" lang="en-US" b="0" i="0" u="none" strike="noStrike" cap="none" normalizeH="0" baseline="0" dirty="0" smtClean="0">
                <a:ln>
                  <a:noFill/>
                </a:ln>
                <a:solidFill>
                  <a:srgbClr val="000000"/>
                </a:solidFill>
                <a:effectLst/>
                <a:latin typeface="+mn-lt"/>
              </a:rPr>
              <a:t>) of the associated homogeneous recurrence relation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mn-lt"/>
              </a:rPr>
              <a:t>and the second part is the particular solution (a</a:t>
            </a:r>
            <a:r>
              <a:rPr kumimoji="0" lang="en-US" sz="1100" b="0" i="0" u="none" strike="noStrike" cap="none" normalizeH="0" baseline="0" dirty="0" smtClean="0">
                <a:ln>
                  <a:noFill/>
                </a:ln>
                <a:solidFill>
                  <a:srgbClr val="000000"/>
                </a:solidFill>
                <a:effectLst/>
                <a:latin typeface="+mn-lt"/>
              </a:rPr>
              <a:t>t</a:t>
            </a:r>
            <a:r>
              <a:rPr kumimoji="0" lang="en-US" b="0" i="0" u="none" strike="noStrike" cap="none" normalizeH="0" baseline="0" dirty="0" smtClean="0">
                <a:ln>
                  <a:noFill/>
                </a:ln>
                <a:solidFill>
                  <a:srgbClr val="000000"/>
                </a:solidFill>
                <a:effectLst/>
                <a:latin typeface="+mn-lt"/>
              </a:rPr>
              <a:t>).</a:t>
            </a:r>
            <a:r>
              <a:rPr kumimoji="0" lang="en-US" sz="1050" b="0" i="0" u="none" strike="noStrike" cap="none" normalizeH="0" baseline="0" dirty="0" smtClean="0">
                <a:ln>
                  <a:noFill/>
                </a:ln>
                <a:solidFill>
                  <a:schemeClr val="tx1"/>
                </a:solidFill>
                <a:effectLst/>
                <a:latin typeface="+mn-lt"/>
              </a:rPr>
              <a:t> </a:t>
            </a:r>
            <a:endParaRPr kumimoji="0" lang="en-US" sz="2800" b="0" i="0" u="none" strike="noStrike" cap="none" normalizeH="0" baseline="0" dirty="0" smtClean="0">
              <a:ln>
                <a:noFill/>
              </a:ln>
              <a:solidFill>
                <a:schemeClr val="tx1"/>
              </a:solidFill>
              <a:effectLst/>
              <a:latin typeface="+mn-lt"/>
            </a:endParaRPr>
          </a:p>
        </p:txBody>
      </p:sp>
      <p:sp>
        <p:nvSpPr>
          <p:cNvPr id="11" name="Rectangle 10"/>
          <p:cNvSpPr/>
          <p:nvPr/>
        </p:nvSpPr>
        <p:spPr>
          <a:xfrm>
            <a:off x="284159" y="3332960"/>
            <a:ext cx="7771090" cy="369332"/>
          </a:xfrm>
          <a:prstGeom prst="rect">
            <a:avLst/>
          </a:prstGeom>
        </p:spPr>
        <p:txBody>
          <a:bodyPr wrap="square">
            <a:spAutoFit/>
          </a:bodyPr>
          <a:lstStyle/>
          <a:p>
            <a:r>
              <a:rPr lang="en-US" dirty="0" smtClean="0">
                <a:solidFill>
                  <a:srgbClr val="000000"/>
                </a:solidFill>
              </a:rPr>
              <a:t> Required solution of </a:t>
            </a:r>
            <a:r>
              <a:rPr lang="en-US" dirty="0">
                <a:solidFill>
                  <a:srgbClr val="000000"/>
                </a:solidFill>
              </a:rPr>
              <a:t>non-homogeneous recurrence relation </a:t>
            </a:r>
            <a:r>
              <a:rPr lang="en-US" dirty="0" smtClean="0">
                <a:solidFill>
                  <a:srgbClr val="000000"/>
                </a:solidFill>
              </a:rPr>
              <a:t>is a</a:t>
            </a:r>
            <a:r>
              <a:rPr lang="en-US" baseline="-25000" dirty="0" smtClean="0">
                <a:solidFill>
                  <a:srgbClr val="000000"/>
                </a:solidFill>
              </a:rPr>
              <a:t>n</a:t>
            </a:r>
            <a:r>
              <a:rPr lang="en-US" dirty="0" smtClean="0">
                <a:solidFill>
                  <a:srgbClr val="000000"/>
                </a:solidFill>
              </a:rPr>
              <a:t> = a</a:t>
            </a:r>
            <a:r>
              <a:rPr lang="en-US" baseline="-25000" dirty="0" smtClean="0">
                <a:solidFill>
                  <a:srgbClr val="000000"/>
                </a:solidFill>
              </a:rPr>
              <a:t>h</a:t>
            </a:r>
            <a:r>
              <a:rPr lang="en-US" dirty="0" smtClean="0">
                <a:solidFill>
                  <a:srgbClr val="000000"/>
                </a:solidFill>
              </a:rPr>
              <a:t> + a</a:t>
            </a:r>
            <a:r>
              <a:rPr lang="en-US" baseline="-25000" dirty="0" smtClean="0">
                <a:solidFill>
                  <a:srgbClr val="000000"/>
                </a:solidFill>
              </a:rPr>
              <a:t>t</a:t>
            </a:r>
            <a:endParaRPr lang="en-US" baseline="-25000" dirty="0"/>
          </a:p>
        </p:txBody>
      </p:sp>
      <p:sp>
        <p:nvSpPr>
          <p:cNvPr id="12" name="Rectangle 11"/>
          <p:cNvSpPr/>
          <p:nvPr/>
        </p:nvSpPr>
        <p:spPr>
          <a:xfrm>
            <a:off x="375012" y="3785390"/>
            <a:ext cx="7083872" cy="369332"/>
          </a:xfrm>
          <a:prstGeom prst="rect">
            <a:avLst/>
          </a:prstGeom>
        </p:spPr>
        <p:txBody>
          <a:bodyPr wrap="square">
            <a:spAutoFit/>
          </a:bodyPr>
          <a:lstStyle/>
          <a:p>
            <a:r>
              <a:rPr lang="en-US" b="1" dirty="0">
                <a:solidFill>
                  <a:srgbClr val="000000"/>
                </a:solidFill>
              </a:rPr>
              <a:t>To find the particular solution, we find an appropriate trial solution.</a:t>
            </a:r>
            <a:endParaRPr lang="en-US" b="1" dirty="0"/>
          </a:p>
        </p:txBody>
      </p:sp>
      <p:sp>
        <p:nvSpPr>
          <p:cNvPr id="13" name="Rectangle 12"/>
          <p:cNvSpPr/>
          <p:nvPr/>
        </p:nvSpPr>
        <p:spPr>
          <a:xfrm>
            <a:off x="457200" y="4341441"/>
            <a:ext cx="7751054" cy="923330"/>
          </a:xfrm>
          <a:prstGeom prst="rect">
            <a:avLst/>
          </a:prstGeom>
        </p:spPr>
        <p:txBody>
          <a:bodyPr wrap="square">
            <a:spAutoFit/>
          </a:bodyPr>
          <a:lstStyle/>
          <a:p>
            <a:pPr algn="just"/>
            <a:r>
              <a:rPr lang="en-US" dirty="0">
                <a:solidFill>
                  <a:srgbClr val="000000"/>
                </a:solidFill>
                <a:latin typeface="Nunito"/>
              </a:rPr>
              <a:t>Solution to the first part is done using the procedures discussed in the previous section.</a:t>
            </a:r>
          </a:p>
          <a:p>
            <a:pPr algn="just"/>
            <a:r>
              <a:rPr lang="en-US" dirty="0">
                <a:solidFill>
                  <a:srgbClr val="000000"/>
                </a:solidFill>
                <a:latin typeface="Nunito"/>
              </a:rPr>
              <a:t>To find the particular solution, we find an appropriate trial solution.</a:t>
            </a:r>
            <a:endParaRPr lang="en-US" b="0" i="0" dirty="0">
              <a:solidFill>
                <a:srgbClr val="000000"/>
              </a:solidFill>
              <a:effectLst/>
              <a:latin typeface="Nunito"/>
            </a:endParaRPr>
          </a:p>
        </p:txBody>
      </p:sp>
    </p:spTree>
    <p:extLst>
      <p:ext uri="{BB962C8B-B14F-4D97-AF65-F5344CB8AC3E}">
        <p14:creationId xmlns:p14="http://schemas.microsoft.com/office/powerpoint/2010/main" val="37373800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CEC328-F9B6-4DBD-9ACB-7EB015DD1223}" type="datetime1">
              <a:rPr lang="en-US" smtClean="0"/>
              <a:t>7/30/2023</a:t>
            </a:fld>
            <a:endParaRPr lang="en-US"/>
          </a:p>
        </p:txBody>
      </p:sp>
      <p:sp>
        <p:nvSpPr>
          <p:cNvPr id="3" name="Footer Placeholder 2"/>
          <p:cNvSpPr>
            <a:spLocks noGrp="1"/>
          </p:cNvSpPr>
          <p:nvPr>
            <p:ph type="ftr" sz="quarter" idx="11"/>
          </p:nvPr>
        </p:nvSpPr>
        <p:spPr/>
        <p:txBody>
          <a:bodyPr/>
          <a:lstStyle/>
          <a:p>
            <a:r>
              <a:rPr lang="en-US" smtClean="0"/>
              <a:t>prepared by Jay Narayan Jha</a:t>
            </a:r>
            <a:endParaRPr lang="en-US"/>
          </a:p>
        </p:txBody>
      </p:sp>
      <p:sp>
        <p:nvSpPr>
          <p:cNvPr id="4" name="Slide Number Placeholder 3"/>
          <p:cNvSpPr>
            <a:spLocks noGrp="1"/>
          </p:cNvSpPr>
          <p:nvPr>
            <p:ph type="sldNum" sz="quarter" idx="12"/>
          </p:nvPr>
        </p:nvSpPr>
        <p:spPr/>
        <p:txBody>
          <a:bodyPr/>
          <a:lstStyle/>
          <a:p>
            <a:fld id="{3C8D7F02-DCD7-4EB4-81DD-47A339250009}" type="slidenum">
              <a:rPr lang="en-US" smtClean="0"/>
              <a:pPr/>
              <a:t>4</a:t>
            </a:fld>
            <a:endParaRPr lang="en-US"/>
          </a:p>
        </p:txBody>
      </p:sp>
      <p:sp>
        <p:nvSpPr>
          <p:cNvPr id="7" name="TextBox 6"/>
          <p:cNvSpPr txBox="1"/>
          <p:nvPr/>
        </p:nvSpPr>
        <p:spPr>
          <a:xfrm>
            <a:off x="268208" y="280561"/>
            <a:ext cx="1059521" cy="369332"/>
          </a:xfrm>
          <a:prstGeom prst="rect">
            <a:avLst/>
          </a:prstGeom>
          <a:noFill/>
        </p:spPr>
        <p:txBody>
          <a:bodyPr wrap="none" rtlCol="0">
            <a:spAutoFit/>
          </a:bodyPr>
          <a:lstStyle/>
          <a:p>
            <a:r>
              <a:rPr lang="en-US" b="1" dirty="0" smtClean="0"/>
              <a:t>Example:</a:t>
            </a:r>
            <a:endParaRPr lang="en-US" b="1" dirty="0"/>
          </a:p>
        </p:txBody>
      </p:sp>
      <p:sp>
        <p:nvSpPr>
          <p:cNvPr id="8" name="TextBox 7"/>
          <p:cNvSpPr txBox="1"/>
          <p:nvPr/>
        </p:nvSpPr>
        <p:spPr>
          <a:xfrm>
            <a:off x="560343" y="637612"/>
            <a:ext cx="8507457" cy="369332"/>
          </a:xfrm>
          <a:prstGeom prst="rect">
            <a:avLst/>
          </a:prstGeom>
          <a:noFill/>
        </p:spPr>
        <p:txBody>
          <a:bodyPr wrap="none" rtlCol="0">
            <a:spAutoFit/>
          </a:bodyPr>
          <a:lstStyle/>
          <a:p>
            <a:r>
              <a:rPr lang="en-US" dirty="0" smtClean="0"/>
              <a:t>How many bit string of length eight either start with a 1 bit or end with the two bits 00?</a:t>
            </a:r>
            <a:endParaRPr lang="en-US" dirty="0"/>
          </a:p>
        </p:txBody>
      </p:sp>
      <p:sp>
        <p:nvSpPr>
          <p:cNvPr id="9" name="TextBox 8"/>
          <p:cNvSpPr txBox="1"/>
          <p:nvPr/>
        </p:nvSpPr>
        <p:spPr>
          <a:xfrm>
            <a:off x="268208" y="998477"/>
            <a:ext cx="1026243" cy="369332"/>
          </a:xfrm>
          <a:prstGeom prst="rect">
            <a:avLst/>
          </a:prstGeom>
          <a:noFill/>
        </p:spPr>
        <p:txBody>
          <a:bodyPr wrap="none" rtlCol="0">
            <a:spAutoFit/>
          </a:bodyPr>
          <a:lstStyle/>
          <a:p>
            <a:r>
              <a:rPr lang="en-US" b="1" dirty="0" smtClean="0"/>
              <a:t>solution:</a:t>
            </a:r>
            <a:endParaRPr lang="en-US" b="1" dirty="0"/>
          </a:p>
        </p:txBody>
      </p:sp>
      <p:sp>
        <p:nvSpPr>
          <p:cNvPr id="10" name="TextBox 9"/>
          <p:cNvSpPr txBox="1"/>
          <p:nvPr/>
        </p:nvSpPr>
        <p:spPr>
          <a:xfrm>
            <a:off x="1275215" y="998477"/>
            <a:ext cx="2504853" cy="369332"/>
          </a:xfrm>
          <a:prstGeom prst="rect">
            <a:avLst/>
          </a:prstGeom>
          <a:noFill/>
        </p:spPr>
        <p:txBody>
          <a:bodyPr wrap="none" rtlCol="0">
            <a:spAutoFit/>
          </a:bodyPr>
          <a:lstStyle/>
          <a:p>
            <a:r>
              <a:rPr lang="en-US" dirty="0" smtClean="0"/>
              <a:t>Use the subtraction rule.</a:t>
            </a:r>
            <a:endParaRPr lang="en-US" dirty="0"/>
          </a:p>
        </p:txBody>
      </p:sp>
      <p:sp>
        <p:nvSpPr>
          <p:cNvPr id="11" name="TextBox 10"/>
          <p:cNvSpPr txBox="1"/>
          <p:nvPr/>
        </p:nvSpPr>
        <p:spPr>
          <a:xfrm>
            <a:off x="507185" y="1359342"/>
            <a:ext cx="6545766" cy="369332"/>
          </a:xfrm>
          <a:prstGeom prst="rect">
            <a:avLst/>
          </a:prstGeom>
          <a:noFill/>
        </p:spPr>
        <p:txBody>
          <a:bodyPr wrap="none" rtlCol="0">
            <a:spAutoFit/>
          </a:bodyPr>
          <a:lstStyle/>
          <a:p>
            <a:r>
              <a:rPr lang="en-US" dirty="0" smtClean="0"/>
              <a:t>Number of bit strings of length eight that start with a 1 bit: 2</a:t>
            </a:r>
            <a:r>
              <a:rPr lang="en-US" baseline="30000" dirty="0" smtClean="0"/>
              <a:t>7</a:t>
            </a:r>
            <a:r>
              <a:rPr lang="en-US" dirty="0" smtClean="0"/>
              <a:t> = 128</a:t>
            </a:r>
            <a:endParaRPr lang="en-US" dirty="0"/>
          </a:p>
        </p:txBody>
      </p:sp>
      <p:sp>
        <p:nvSpPr>
          <p:cNvPr id="12" name="TextBox 11"/>
          <p:cNvSpPr txBox="1"/>
          <p:nvPr/>
        </p:nvSpPr>
        <p:spPr>
          <a:xfrm>
            <a:off x="507185" y="1779828"/>
            <a:ext cx="6480620" cy="369332"/>
          </a:xfrm>
          <a:prstGeom prst="rect">
            <a:avLst/>
          </a:prstGeom>
          <a:noFill/>
        </p:spPr>
        <p:txBody>
          <a:bodyPr wrap="none" rtlCol="0">
            <a:spAutoFit/>
          </a:bodyPr>
          <a:lstStyle/>
          <a:p>
            <a:r>
              <a:rPr lang="en-US" dirty="0" smtClean="0"/>
              <a:t>Number of bit strings of length eight that end with bits 00 : 2</a:t>
            </a:r>
            <a:r>
              <a:rPr lang="en-US" baseline="30000" dirty="0" smtClean="0"/>
              <a:t>6</a:t>
            </a:r>
            <a:r>
              <a:rPr lang="en-US" dirty="0" smtClean="0"/>
              <a:t> = 64</a:t>
            </a:r>
            <a:endParaRPr lang="en-US" dirty="0"/>
          </a:p>
        </p:txBody>
      </p:sp>
      <p:sp>
        <p:nvSpPr>
          <p:cNvPr id="13" name="TextBox 12"/>
          <p:cNvSpPr txBox="1"/>
          <p:nvPr/>
        </p:nvSpPr>
        <p:spPr>
          <a:xfrm>
            <a:off x="511120" y="2200314"/>
            <a:ext cx="8360366" cy="369332"/>
          </a:xfrm>
          <a:prstGeom prst="rect">
            <a:avLst/>
          </a:prstGeom>
          <a:noFill/>
        </p:spPr>
        <p:txBody>
          <a:bodyPr wrap="none" rtlCol="0">
            <a:spAutoFit/>
          </a:bodyPr>
          <a:lstStyle/>
          <a:p>
            <a:r>
              <a:rPr lang="en-US" dirty="0" smtClean="0"/>
              <a:t>Number of bit strings of length eight that start with a 1 bit and end with bits 00 : 2</a:t>
            </a:r>
            <a:r>
              <a:rPr lang="en-US" baseline="30000" dirty="0" smtClean="0"/>
              <a:t>5</a:t>
            </a:r>
            <a:r>
              <a:rPr lang="en-US" dirty="0" smtClean="0"/>
              <a:t> = 32</a:t>
            </a:r>
            <a:endParaRPr lang="en-US" dirty="0"/>
          </a:p>
        </p:txBody>
      </p:sp>
      <p:sp>
        <p:nvSpPr>
          <p:cNvPr id="14" name="TextBox 13"/>
          <p:cNvSpPr txBox="1"/>
          <p:nvPr/>
        </p:nvSpPr>
        <p:spPr>
          <a:xfrm>
            <a:off x="511120" y="2632362"/>
            <a:ext cx="4195379" cy="369332"/>
          </a:xfrm>
          <a:prstGeom prst="rect">
            <a:avLst/>
          </a:prstGeom>
          <a:noFill/>
        </p:spPr>
        <p:txBody>
          <a:bodyPr wrap="none" rtlCol="0">
            <a:spAutoFit/>
          </a:bodyPr>
          <a:lstStyle/>
          <a:p>
            <a:r>
              <a:rPr lang="en-US" dirty="0" smtClean="0"/>
              <a:t>Hence,  the number is 128 + 64 – 32 = 160.</a:t>
            </a:r>
            <a:endParaRPr lang="en-US" dirty="0"/>
          </a:p>
        </p:txBody>
      </p:sp>
      <p:sp>
        <p:nvSpPr>
          <p:cNvPr id="15" name="TextBox 14"/>
          <p:cNvSpPr txBox="1"/>
          <p:nvPr/>
        </p:nvSpPr>
        <p:spPr>
          <a:xfrm>
            <a:off x="268208" y="3131882"/>
            <a:ext cx="1487908" cy="369332"/>
          </a:xfrm>
          <a:prstGeom prst="rect">
            <a:avLst/>
          </a:prstGeom>
          <a:noFill/>
        </p:spPr>
        <p:txBody>
          <a:bodyPr wrap="none" rtlCol="0">
            <a:spAutoFit/>
          </a:bodyPr>
          <a:lstStyle/>
          <a:p>
            <a:r>
              <a:rPr lang="en-US" b="1" dirty="0" smtClean="0"/>
              <a:t>Division Rule:</a:t>
            </a:r>
            <a:endParaRPr lang="en-US" b="1" dirty="0"/>
          </a:p>
        </p:txBody>
      </p:sp>
      <p:sp>
        <p:nvSpPr>
          <p:cNvPr id="16" name="TextBox 15"/>
          <p:cNvSpPr txBox="1"/>
          <p:nvPr/>
        </p:nvSpPr>
        <p:spPr>
          <a:xfrm>
            <a:off x="457200" y="3563930"/>
            <a:ext cx="7890750" cy="646331"/>
          </a:xfrm>
          <a:prstGeom prst="rect">
            <a:avLst/>
          </a:prstGeom>
          <a:noFill/>
        </p:spPr>
        <p:txBody>
          <a:bodyPr wrap="none" rtlCol="0">
            <a:spAutoFit/>
          </a:bodyPr>
          <a:lstStyle/>
          <a:p>
            <a:r>
              <a:rPr lang="en-US" dirty="0" smtClean="0"/>
              <a:t>Suppose there is a procedure that can be carried out in ways and for each way w , </a:t>
            </a:r>
          </a:p>
          <a:p>
            <a:r>
              <a:rPr lang="en-US" dirty="0" smtClean="0"/>
              <a:t>exactly d of the n ways correspond to the way w</a:t>
            </a:r>
            <a:endParaRPr lang="en-US" dirty="0"/>
          </a:p>
        </p:txBody>
      </p:sp>
      <p:sp>
        <p:nvSpPr>
          <p:cNvPr id="17" name="TextBox 16"/>
          <p:cNvSpPr txBox="1"/>
          <p:nvPr/>
        </p:nvSpPr>
        <p:spPr>
          <a:xfrm>
            <a:off x="507185" y="4244596"/>
            <a:ext cx="5537285" cy="369332"/>
          </a:xfrm>
          <a:prstGeom prst="rect">
            <a:avLst/>
          </a:prstGeom>
          <a:noFill/>
        </p:spPr>
        <p:txBody>
          <a:bodyPr wrap="none" rtlCol="0">
            <a:spAutoFit/>
          </a:bodyPr>
          <a:lstStyle/>
          <a:p>
            <a:r>
              <a:rPr lang="en-US" dirty="0" smtClean="0"/>
              <a:t>The total number of ways to complete the procedure n/d</a:t>
            </a:r>
            <a:endParaRPr lang="en-US" dirty="0"/>
          </a:p>
        </p:txBody>
      </p:sp>
      <p:sp>
        <p:nvSpPr>
          <p:cNvPr id="18" name="TextBox 17"/>
          <p:cNvSpPr txBox="1"/>
          <p:nvPr/>
        </p:nvSpPr>
        <p:spPr>
          <a:xfrm>
            <a:off x="268208" y="4761806"/>
            <a:ext cx="1059521" cy="369332"/>
          </a:xfrm>
          <a:prstGeom prst="rect">
            <a:avLst/>
          </a:prstGeom>
          <a:noFill/>
        </p:spPr>
        <p:txBody>
          <a:bodyPr wrap="none" rtlCol="0">
            <a:spAutoFit/>
          </a:bodyPr>
          <a:lstStyle/>
          <a:p>
            <a:r>
              <a:rPr lang="en-US" b="1" dirty="0" smtClean="0"/>
              <a:t>Example:</a:t>
            </a:r>
            <a:endParaRPr lang="en-US" b="1" dirty="0"/>
          </a:p>
        </p:txBody>
      </p:sp>
      <p:sp>
        <p:nvSpPr>
          <p:cNvPr id="5" name="TextBox 4"/>
          <p:cNvSpPr txBox="1"/>
          <p:nvPr/>
        </p:nvSpPr>
        <p:spPr>
          <a:xfrm>
            <a:off x="1324502" y="4779753"/>
            <a:ext cx="6351034" cy="369332"/>
          </a:xfrm>
          <a:prstGeom prst="rect">
            <a:avLst/>
          </a:prstGeom>
          <a:noFill/>
        </p:spPr>
        <p:txBody>
          <a:bodyPr wrap="none" rtlCol="0">
            <a:spAutoFit/>
          </a:bodyPr>
          <a:lstStyle/>
          <a:p>
            <a:r>
              <a:rPr lang="en-US" dirty="0" smtClean="0"/>
              <a:t>In how many ways can the letters of the word “odd” be arranged?</a:t>
            </a:r>
            <a:endParaRPr lang="en-US" dirty="0"/>
          </a:p>
        </p:txBody>
      </p:sp>
      <p:sp>
        <p:nvSpPr>
          <p:cNvPr id="6" name="TextBox 5"/>
          <p:cNvSpPr txBox="1"/>
          <p:nvPr/>
        </p:nvSpPr>
        <p:spPr>
          <a:xfrm>
            <a:off x="1143000" y="5192809"/>
            <a:ext cx="4477701" cy="646331"/>
          </a:xfrm>
          <a:prstGeom prst="rect">
            <a:avLst/>
          </a:prstGeom>
          <a:noFill/>
        </p:spPr>
        <p:txBody>
          <a:bodyPr wrap="none" rtlCol="0">
            <a:spAutoFit/>
          </a:bodyPr>
          <a:lstStyle/>
          <a:p>
            <a:r>
              <a:rPr lang="en-US" dirty="0" smtClean="0"/>
              <a:t>Total number of alphabet to be arrange(n) = 3</a:t>
            </a:r>
          </a:p>
          <a:p>
            <a:r>
              <a:rPr lang="en-US" dirty="0" smtClean="0"/>
              <a:t>Number of repetition of d = 2</a:t>
            </a:r>
            <a:endParaRPr lang="en-US" dirty="0"/>
          </a:p>
        </p:txBody>
      </p:sp>
      <mc:AlternateContent xmlns:mc="http://schemas.openxmlformats.org/markup-compatibility/2006" xmlns:a14="http://schemas.microsoft.com/office/drawing/2010/main">
        <mc:Choice Requires="a14">
          <p:sp>
            <p:nvSpPr>
              <p:cNvPr id="19" name="Rectangle 18"/>
              <p:cNvSpPr/>
              <p:nvPr/>
            </p:nvSpPr>
            <p:spPr>
              <a:xfrm>
                <a:off x="1275215" y="5900811"/>
                <a:ext cx="5399683" cy="489814"/>
              </a:xfrm>
              <a:prstGeom prst="rect">
                <a:avLst/>
              </a:prstGeom>
            </p:spPr>
            <p:txBody>
              <a:bodyPr wrap="none">
                <a:spAutoFit/>
              </a:bodyPr>
              <a:lstStyle/>
              <a:p>
                <a:r>
                  <a:rPr lang="en-US" dirty="0" smtClean="0"/>
                  <a:t>Therefore, Total number of arrangements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den>
                    </m:f>
                  </m:oMath>
                </a14:m>
                <a:r>
                  <a:rPr lang="en-US" dirty="0" smtClean="0"/>
                  <a:t>  = 3 ways.</a:t>
                </a:r>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1275215" y="5900811"/>
                <a:ext cx="5399683" cy="489814"/>
              </a:xfrm>
              <a:prstGeom prst="rect">
                <a:avLst/>
              </a:prstGeom>
              <a:blipFill rotWithShape="0">
                <a:blip r:embed="rId2"/>
                <a:stretch>
                  <a:fillRect l="-903" r="-226" b="-8750"/>
                </a:stretch>
              </a:blipFill>
            </p:spPr>
            <p:txBody>
              <a:bodyPr/>
              <a:lstStyle/>
              <a:p>
                <a:r>
                  <a:rPr lang="en-US">
                    <a:noFill/>
                  </a:rPr>
                  <a:t> </a:t>
                </a:r>
              </a:p>
            </p:txBody>
          </p:sp>
        </mc:Fallback>
      </mc:AlternateContent>
    </p:spTree>
    <p:extLst>
      <p:ext uri="{BB962C8B-B14F-4D97-AF65-F5344CB8AC3E}">
        <p14:creationId xmlns:p14="http://schemas.microsoft.com/office/powerpoint/2010/main" val="6462345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21A13-8232-47F4-A655-414375B1DE2E}" type="datetime1">
              <a:rPr lang="en-US" smtClean="0"/>
              <a:t>7/30/2023</a:t>
            </a:fld>
            <a:endParaRPr lang="en-US"/>
          </a:p>
        </p:txBody>
      </p:sp>
      <p:sp>
        <p:nvSpPr>
          <p:cNvPr id="3" name="Footer Placeholder 2"/>
          <p:cNvSpPr>
            <a:spLocks noGrp="1"/>
          </p:cNvSpPr>
          <p:nvPr>
            <p:ph type="ftr" sz="quarter" idx="11"/>
          </p:nvPr>
        </p:nvSpPr>
        <p:spPr/>
        <p:txBody>
          <a:bodyPr/>
          <a:lstStyle/>
          <a:p>
            <a:r>
              <a:rPr lang="en-US" smtClean="0"/>
              <a:t>prepared by Jay Narayan Jha</a:t>
            </a:r>
            <a:endParaRPr lang="en-US"/>
          </a:p>
        </p:txBody>
      </p:sp>
      <p:sp>
        <p:nvSpPr>
          <p:cNvPr id="4" name="Slide Number Placeholder 3"/>
          <p:cNvSpPr>
            <a:spLocks noGrp="1"/>
          </p:cNvSpPr>
          <p:nvPr>
            <p:ph type="sldNum" sz="quarter" idx="12"/>
          </p:nvPr>
        </p:nvSpPr>
        <p:spPr/>
        <p:txBody>
          <a:bodyPr/>
          <a:lstStyle/>
          <a:p>
            <a:fld id="{3C8D7F02-DCD7-4EB4-81DD-47A339250009}" type="slidenum">
              <a:rPr lang="en-US" smtClean="0"/>
              <a:pPr/>
              <a:t>40</a:t>
            </a:fld>
            <a:endParaRPr lang="en-US"/>
          </a:p>
        </p:txBody>
      </p:sp>
      <p:sp>
        <p:nvSpPr>
          <p:cNvPr id="5" name="Rectangle 1"/>
          <p:cNvSpPr>
            <a:spLocks noChangeArrowheads="1"/>
          </p:cNvSpPr>
          <p:nvPr/>
        </p:nvSpPr>
        <p:spPr bwMode="auto">
          <a:xfrm>
            <a:off x="473765" y="304800"/>
            <a:ext cx="718433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Nunito"/>
              </a:rPr>
              <a:t>Let a non-homogeneous recurrence relation be </a:t>
            </a:r>
            <a:r>
              <a:rPr kumimoji="0" lang="en-US" sz="1600" b="0" i="0" u="none" strike="noStrike" cap="none" normalizeH="0" baseline="0" dirty="0" err="1" smtClean="0">
                <a:ln>
                  <a:noFill/>
                </a:ln>
                <a:solidFill>
                  <a:srgbClr val="000000"/>
                </a:solidFill>
                <a:effectLst/>
                <a:latin typeface="MathJax_Math-italic"/>
              </a:rPr>
              <a:t>F</a:t>
            </a:r>
            <a:r>
              <a:rPr kumimoji="0" lang="en-US" sz="1050" b="0" i="0" u="none" strike="noStrike" cap="none" normalizeH="0" baseline="0" dirty="0" err="1" smtClean="0">
                <a:ln>
                  <a:noFill/>
                </a:ln>
                <a:solidFill>
                  <a:srgbClr val="000000"/>
                </a:solidFill>
                <a:effectLst/>
                <a:latin typeface="MathJax_Math-italic"/>
              </a:rPr>
              <a:t>n</a:t>
            </a:r>
            <a:r>
              <a:rPr kumimoji="0" lang="en-US" sz="1050" b="0" i="0" u="none" strike="noStrike" cap="none" normalizeH="0" baseline="0" dirty="0" smtClean="0">
                <a:ln>
                  <a:noFill/>
                </a:ln>
                <a:solidFill>
                  <a:srgbClr val="000000"/>
                </a:solidFill>
                <a:effectLst/>
                <a:latin typeface="MathJax_Math-italic"/>
              </a:rPr>
              <a:t> </a:t>
            </a:r>
            <a:r>
              <a:rPr kumimoji="0" lang="en-US" sz="1600" b="0" i="0" u="none" strike="noStrike" cap="none" normalizeH="0" baseline="0" dirty="0" smtClean="0">
                <a:ln>
                  <a:noFill/>
                </a:ln>
                <a:solidFill>
                  <a:srgbClr val="000000"/>
                </a:solidFill>
                <a:effectLst/>
                <a:latin typeface="MathJax_Main"/>
              </a:rPr>
              <a:t>= </a:t>
            </a:r>
            <a:r>
              <a:rPr kumimoji="0" lang="en-US" sz="1600" b="0" i="0" u="none" strike="noStrike" cap="none" normalizeH="0" baseline="0" dirty="0" err="1" smtClean="0">
                <a:ln>
                  <a:noFill/>
                </a:ln>
                <a:solidFill>
                  <a:srgbClr val="000000"/>
                </a:solidFill>
                <a:effectLst/>
                <a:latin typeface="MathJax_Math-italic"/>
              </a:rPr>
              <a:t>AF</a:t>
            </a:r>
            <a:r>
              <a:rPr kumimoji="0" lang="en-US" sz="1050" b="0" i="0" u="none" strike="noStrike" cap="none" normalizeH="0" baseline="0" dirty="0" err="1" smtClean="0">
                <a:ln>
                  <a:noFill/>
                </a:ln>
                <a:solidFill>
                  <a:srgbClr val="000000"/>
                </a:solidFill>
                <a:effectLst/>
                <a:latin typeface="MathJax_Math-italic"/>
              </a:rPr>
              <a:t>n</a:t>
            </a:r>
            <a:r>
              <a:rPr kumimoji="0" lang="en-US" sz="1050" b="0" i="0" u="none" strike="noStrike" cap="none" normalizeH="0" baseline="0" dirty="0" smtClean="0">
                <a:ln>
                  <a:noFill/>
                </a:ln>
                <a:solidFill>
                  <a:srgbClr val="000000"/>
                </a:solidFill>
                <a:effectLst/>
                <a:latin typeface="MathJax_Main"/>
              </a:rPr>
              <a:t>–1 </a:t>
            </a:r>
            <a:r>
              <a:rPr kumimoji="0" lang="en-US" sz="1600" b="0" i="0" u="none" strike="noStrike" cap="none" normalizeH="0" baseline="0" dirty="0" smtClean="0">
                <a:ln>
                  <a:noFill/>
                </a:ln>
                <a:solidFill>
                  <a:srgbClr val="000000"/>
                </a:solidFill>
                <a:effectLst/>
                <a:latin typeface="MathJax_Main"/>
              </a:rPr>
              <a:t>+ </a:t>
            </a:r>
            <a:r>
              <a:rPr kumimoji="0" lang="en-US" sz="1600" b="0" i="0" u="none" strike="noStrike" cap="none" normalizeH="0" baseline="0" dirty="0" smtClean="0">
                <a:ln>
                  <a:noFill/>
                </a:ln>
                <a:solidFill>
                  <a:srgbClr val="000000"/>
                </a:solidFill>
                <a:effectLst/>
                <a:latin typeface="MathJax_Math-italic"/>
              </a:rPr>
              <a:t>BF</a:t>
            </a:r>
            <a:r>
              <a:rPr kumimoji="0" lang="en-US" sz="1050" b="0" i="0" u="none" strike="noStrike" cap="none" normalizeH="0" baseline="0" dirty="0" smtClean="0">
                <a:ln>
                  <a:noFill/>
                </a:ln>
                <a:solidFill>
                  <a:srgbClr val="000000"/>
                </a:solidFill>
                <a:effectLst/>
                <a:latin typeface="MathJax_Math-italic"/>
              </a:rPr>
              <a:t>n</a:t>
            </a:r>
            <a:r>
              <a:rPr kumimoji="0" lang="en-US" sz="1050" b="0" i="0" u="none" strike="noStrike" cap="none" normalizeH="0" baseline="0" dirty="0" smtClean="0">
                <a:ln>
                  <a:noFill/>
                </a:ln>
                <a:solidFill>
                  <a:srgbClr val="000000"/>
                </a:solidFill>
                <a:effectLst/>
                <a:latin typeface="MathJax_Main"/>
              </a:rPr>
              <a:t>−2 </a:t>
            </a:r>
            <a:r>
              <a:rPr kumimoji="0" lang="en-US" sz="1600" b="0" i="0" u="none" strike="noStrike" cap="none" normalizeH="0" baseline="0" dirty="0" smtClean="0">
                <a:ln>
                  <a:noFill/>
                </a:ln>
                <a:solidFill>
                  <a:srgbClr val="000000"/>
                </a:solidFill>
                <a:effectLst/>
                <a:latin typeface="MathJax_Main"/>
              </a:rPr>
              <a:t>+ </a:t>
            </a:r>
            <a:r>
              <a:rPr kumimoji="0" lang="en-US" sz="1600" b="0" i="0" u="none" strike="noStrike" cap="none" normalizeH="0" baseline="0" dirty="0" smtClean="0">
                <a:ln>
                  <a:noFill/>
                </a:ln>
                <a:solidFill>
                  <a:srgbClr val="000000"/>
                </a:solidFill>
                <a:effectLst/>
                <a:latin typeface="MathJax_Math-italic"/>
              </a:rPr>
              <a:t>f</a:t>
            </a:r>
            <a:r>
              <a:rPr kumimoji="0" lang="en-US" sz="1600" b="0" i="0" u="none" strike="noStrike" cap="none" normalizeH="0" baseline="0" dirty="0" smtClean="0">
                <a:ln>
                  <a:noFill/>
                </a:ln>
                <a:solidFill>
                  <a:srgbClr val="000000"/>
                </a:solidFill>
                <a:effectLst/>
                <a:latin typeface="MathJax_Main"/>
              </a:rPr>
              <a:t>(</a:t>
            </a:r>
            <a:r>
              <a:rPr kumimoji="0" lang="en-US" sz="1600" b="0" i="0" u="none" strike="noStrike" cap="none" normalizeH="0" baseline="0" dirty="0" smtClean="0">
                <a:ln>
                  <a:noFill/>
                </a:ln>
                <a:solidFill>
                  <a:srgbClr val="000000"/>
                </a:solidFill>
                <a:effectLst/>
                <a:latin typeface="MathJax_Math-italic"/>
              </a:rPr>
              <a:t>n</a:t>
            </a:r>
            <a:r>
              <a:rPr kumimoji="0" lang="en-US" sz="1600" b="0" i="0" u="none" strike="noStrike" cap="none" normalizeH="0" baseline="0" dirty="0" smtClean="0">
                <a:ln>
                  <a:noFill/>
                </a:ln>
                <a:solidFill>
                  <a:srgbClr val="000000"/>
                </a:solidFill>
                <a:effectLst/>
                <a:latin typeface="MathJax_Main"/>
              </a:rPr>
              <a:t>)</a:t>
            </a:r>
            <a:r>
              <a:rPr kumimoji="0" lang="en-US" sz="1600" b="0" i="0" u="none" strike="noStrike" cap="none" normalizeH="0" baseline="0" dirty="0" smtClean="0">
                <a:ln>
                  <a:noFill/>
                </a:ln>
                <a:solidFill>
                  <a:srgbClr val="000000"/>
                </a:solidFill>
                <a:effectLst/>
                <a:latin typeface="Nunito"/>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Nunito"/>
              </a:rPr>
              <a:t>with characteristic roots </a:t>
            </a:r>
            <a:r>
              <a:rPr kumimoji="0" lang="en-US" sz="1600" b="0" i="0" u="none" strike="noStrike" cap="none" normalizeH="0" baseline="0" dirty="0" smtClean="0">
                <a:ln>
                  <a:noFill/>
                </a:ln>
                <a:solidFill>
                  <a:srgbClr val="000000"/>
                </a:solidFill>
                <a:effectLst/>
                <a:latin typeface="MathJax_Math-italic"/>
              </a:rPr>
              <a:t>x</a:t>
            </a:r>
            <a:r>
              <a:rPr kumimoji="0" lang="en-US" sz="1050" b="0" i="0" u="none" strike="noStrike" cap="none" normalizeH="0" baseline="0" dirty="0" smtClean="0">
                <a:ln>
                  <a:noFill/>
                </a:ln>
                <a:solidFill>
                  <a:srgbClr val="000000"/>
                </a:solidFill>
                <a:effectLst/>
                <a:latin typeface="MathJax_Main"/>
              </a:rPr>
              <a:t>1 </a:t>
            </a:r>
            <a:r>
              <a:rPr kumimoji="0" lang="en-US" sz="1600" b="0" i="0" u="none" strike="noStrike" cap="none" normalizeH="0" baseline="0" dirty="0" smtClean="0">
                <a:ln>
                  <a:noFill/>
                </a:ln>
                <a:solidFill>
                  <a:srgbClr val="000000"/>
                </a:solidFill>
                <a:effectLst/>
                <a:latin typeface="MathJax_Main"/>
              </a:rPr>
              <a:t>= 2</a:t>
            </a:r>
            <a:r>
              <a:rPr kumimoji="0" lang="en-US" sz="1600" b="0" i="0" u="none" strike="noStrike" cap="none" normalizeH="0" baseline="0" dirty="0" smtClean="0">
                <a:ln>
                  <a:noFill/>
                </a:ln>
                <a:solidFill>
                  <a:srgbClr val="000000"/>
                </a:solidFill>
                <a:effectLst/>
                <a:latin typeface="Nunito"/>
              </a:rPr>
              <a:t> and </a:t>
            </a:r>
            <a:r>
              <a:rPr kumimoji="0" lang="en-US" sz="1600" b="0" i="0" u="none" strike="noStrike" cap="none" normalizeH="0" baseline="0" dirty="0" smtClean="0">
                <a:ln>
                  <a:noFill/>
                </a:ln>
                <a:solidFill>
                  <a:srgbClr val="000000"/>
                </a:solidFill>
                <a:effectLst/>
                <a:latin typeface="MathJax_Math-italic"/>
              </a:rPr>
              <a:t>x</a:t>
            </a:r>
            <a:r>
              <a:rPr kumimoji="0" lang="en-US" sz="1050" b="0" i="0" u="none" strike="noStrike" cap="none" normalizeH="0" baseline="0" dirty="0" smtClean="0">
                <a:ln>
                  <a:noFill/>
                </a:ln>
                <a:solidFill>
                  <a:srgbClr val="000000"/>
                </a:solidFill>
                <a:effectLst/>
                <a:latin typeface="MathJax_Main"/>
              </a:rPr>
              <a:t>2 </a:t>
            </a:r>
            <a:r>
              <a:rPr kumimoji="0" lang="en-US" sz="1600" b="0" i="0" u="none" strike="noStrike" cap="none" normalizeH="0" baseline="0" dirty="0" smtClean="0">
                <a:ln>
                  <a:noFill/>
                </a:ln>
                <a:solidFill>
                  <a:srgbClr val="000000"/>
                </a:solidFill>
                <a:effectLst/>
                <a:latin typeface="MathJax_Main"/>
              </a:rPr>
              <a:t>= 5</a:t>
            </a:r>
            <a:r>
              <a:rPr kumimoji="0" lang="en-US" sz="1600" b="0" i="0" u="none" strike="noStrike" cap="none" normalizeH="0" baseline="0" dirty="0" smtClean="0">
                <a:ln>
                  <a:noFill/>
                </a:ln>
                <a:solidFill>
                  <a:srgbClr val="000000"/>
                </a:solidFill>
                <a:effectLst/>
                <a:latin typeface="Nunito"/>
              </a:rPr>
              <a:t>. Trial solutions for different possible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Nunito"/>
              </a:rPr>
              <a:t>values of </a:t>
            </a:r>
            <a:r>
              <a:rPr kumimoji="0" lang="en-US" sz="1600" b="0" i="0" u="none" strike="noStrike" cap="none" normalizeH="0" baseline="0" dirty="0" smtClean="0">
                <a:ln>
                  <a:noFill/>
                </a:ln>
                <a:solidFill>
                  <a:srgbClr val="000000"/>
                </a:solidFill>
                <a:effectLst/>
                <a:latin typeface="MathJax_Math-italic"/>
              </a:rPr>
              <a:t>f</a:t>
            </a:r>
            <a:r>
              <a:rPr kumimoji="0" lang="en-US" sz="1600" b="0" i="0" u="none" strike="noStrike" cap="none" normalizeH="0" baseline="0" dirty="0" smtClean="0">
                <a:ln>
                  <a:noFill/>
                </a:ln>
                <a:solidFill>
                  <a:srgbClr val="000000"/>
                </a:solidFill>
                <a:effectLst/>
                <a:latin typeface="MathJax_Main"/>
              </a:rPr>
              <a:t>(</a:t>
            </a:r>
            <a:r>
              <a:rPr kumimoji="0" lang="en-US" sz="1600" b="0" i="0" u="none" strike="noStrike" cap="none" normalizeH="0" baseline="0" dirty="0" smtClean="0">
                <a:ln>
                  <a:noFill/>
                </a:ln>
                <a:solidFill>
                  <a:srgbClr val="000000"/>
                </a:solidFill>
                <a:effectLst/>
                <a:latin typeface="MathJax_Math-italic"/>
              </a:rPr>
              <a:t>n</a:t>
            </a:r>
            <a:r>
              <a:rPr kumimoji="0" lang="en-US" sz="1600" b="0" i="0" u="none" strike="noStrike" cap="none" normalizeH="0" baseline="0" dirty="0" smtClean="0">
                <a:ln>
                  <a:noFill/>
                </a:ln>
                <a:solidFill>
                  <a:srgbClr val="000000"/>
                </a:solidFill>
                <a:effectLst/>
                <a:latin typeface="MathJax_Main"/>
              </a:rPr>
              <a:t>)</a:t>
            </a:r>
            <a:r>
              <a:rPr kumimoji="0" lang="en-US" sz="1600" b="0" i="0" u="none" strike="noStrike" cap="none" normalizeH="0" baseline="0" dirty="0" smtClean="0">
                <a:ln>
                  <a:noFill/>
                </a:ln>
                <a:solidFill>
                  <a:srgbClr val="000000"/>
                </a:solidFill>
                <a:effectLst/>
                <a:latin typeface="Nunito"/>
              </a:rPr>
              <a:t> are as follows −</a:t>
            </a:r>
            <a:r>
              <a:rPr kumimoji="0" lang="en-US" sz="1000" b="0" i="0" u="none" strike="noStrike" cap="none" normalizeH="0" baseline="0" dirty="0" smtClean="0">
                <a:ln>
                  <a:noFill/>
                </a:ln>
                <a:solidFill>
                  <a:schemeClr val="tx1"/>
                </a:solidFill>
                <a:effectLst/>
              </a:rPr>
              <a:t> </a:t>
            </a: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28015058"/>
              </p:ext>
            </p:extLst>
          </p:nvPr>
        </p:nvGraphicFramePr>
        <p:xfrm>
          <a:off x="2362200" y="1295400"/>
          <a:ext cx="3050382" cy="2560320"/>
        </p:xfrm>
        <a:graphic>
          <a:graphicData uri="http://schemas.openxmlformats.org/drawingml/2006/table">
            <a:tbl>
              <a:tblPr/>
              <a:tblGrid>
                <a:gridCol w="1525191"/>
                <a:gridCol w="1525191"/>
              </a:tblGrid>
              <a:tr h="0">
                <a:tc>
                  <a:txBody>
                    <a:bodyPr/>
                    <a:lstStyle/>
                    <a:p>
                      <a:pPr algn="ctr" fontAlgn="t"/>
                      <a:r>
                        <a:rPr lang="en-US">
                          <a:effectLst/>
                        </a:rPr>
                        <a:t>f(n)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a:effectLst/>
                        </a:rPr>
                        <a:t>Trial solutions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0">
                <a:tc>
                  <a:txBody>
                    <a:bodyPr/>
                    <a:lstStyle/>
                    <a:p>
                      <a:pPr algn="ctr" fontAlgn="t"/>
                      <a:r>
                        <a:rPr lang="en-US">
                          <a:effectLst/>
                        </a:rPr>
                        <a:t>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a:effectLst/>
                        </a:rPr>
                        <a:t>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algn="ctr" fontAlgn="t"/>
                      <a:r>
                        <a:rPr lang="en-US">
                          <a:effectLst/>
                        </a:rPr>
                        <a:t>5.2</a:t>
                      </a:r>
                      <a:r>
                        <a:rPr lang="en-US" baseline="30000">
                          <a:effectLst/>
                        </a:rPr>
                        <a:t>n</a:t>
                      </a:r>
                      <a:endParaRPr lang="en-US">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a:effectLst/>
                        </a:rPr>
                        <a:t>An2</a:t>
                      </a:r>
                      <a:r>
                        <a:rPr lang="en-US" baseline="30000">
                          <a:effectLst/>
                        </a:rPr>
                        <a:t>n</a:t>
                      </a:r>
                      <a:endParaRPr lang="en-US">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algn="ctr" fontAlgn="t"/>
                      <a:r>
                        <a:rPr lang="en-US">
                          <a:effectLst/>
                        </a:rPr>
                        <a:t>8.5</a:t>
                      </a:r>
                      <a:r>
                        <a:rPr lang="en-US" baseline="30000">
                          <a:effectLst/>
                        </a:rPr>
                        <a:t>n</a:t>
                      </a:r>
                      <a:endParaRPr lang="en-US">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a:effectLst/>
                        </a:rPr>
                        <a:t>An5</a:t>
                      </a:r>
                      <a:r>
                        <a:rPr lang="en-US" baseline="30000">
                          <a:effectLst/>
                        </a:rPr>
                        <a:t>n</a:t>
                      </a:r>
                      <a:endParaRPr lang="en-US">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algn="ctr" fontAlgn="t"/>
                      <a:r>
                        <a:rPr lang="en-US">
                          <a:effectLst/>
                        </a:rPr>
                        <a:t>4</a:t>
                      </a:r>
                      <a:r>
                        <a:rPr lang="en-US" baseline="30000">
                          <a:effectLst/>
                        </a:rPr>
                        <a:t>n</a:t>
                      </a:r>
                      <a:endParaRPr lang="en-US">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a:effectLst/>
                        </a:rPr>
                        <a:t>A4</a:t>
                      </a:r>
                      <a:r>
                        <a:rPr lang="en-US" baseline="30000">
                          <a:effectLst/>
                        </a:rPr>
                        <a:t>n</a:t>
                      </a:r>
                      <a:endParaRPr lang="en-US">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algn="ctr" fontAlgn="t"/>
                      <a:r>
                        <a:rPr lang="en-US">
                          <a:effectLst/>
                        </a:rPr>
                        <a:t>2n</a:t>
                      </a:r>
                      <a:r>
                        <a:rPr lang="en-US" baseline="30000">
                          <a:effectLst/>
                        </a:rPr>
                        <a:t>2</a:t>
                      </a:r>
                      <a:r>
                        <a:rPr lang="en-US">
                          <a:effectLst/>
                        </a:rPr>
                        <a:t>+3n+1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dirty="0">
                          <a:effectLst/>
                        </a:rPr>
                        <a:t>An</a:t>
                      </a:r>
                      <a:r>
                        <a:rPr lang="en-US" baseline="30000" dirty="0">
                          <a:effectLst/>
                        </a:rPr>
                        <a:t>2</a:t>
                      </a:r>
                      <a:r>
                        <a:rPr lang="en-US" dirty="0">
                          <a:effectLst/>
                        </a:rPr>
                        <a:t>+Bn+C</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
        <p:nvSpPr>
          <p:cNvPr id="7" name="Rectangle 2"/>
          <p:cNvSpPr>
            <a:spLocks noChangeArrowheads="1"/>
          </p:cNvSpPr>
          <p:nvPr/>
        </p:nvSpPr>
        <p:spPr bwMode="auto">
          <a:xfrm>
            <a:off x="609600" y="4386470"/>
            <a:ext cx="75500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mn-lt"/>
              </a:rPr>
              <a:t>Solve the recurrence relation </a:t>
            </a:r>
            <a:r>
              <a:rPr kumimoji="0" lang="en-US" b="0" i="0" u="none" strike="noStrike" cap="none" normalizeH="0" baseline="0" dirty="0" err="1" smtClean="0">
                <a:ln>
                  <a:noFill/>
                </a:ln>
                <a:solidFill>
                  <a:srgbClr val="000000"/>
                </a:solidFill>
                <a:effectLst/>
                <a:latin typeface="+mn-lt"/>
              </a:rPr>
              <a:t>F</a:t>
            </a:r>
            <a:r>
              <a:rPr kumimoji="0" lang="en-US" b="0" i="0" u="none" strike="noStrike" cap="none" normalizeH="0" baseline="-25000" dirty="0" err="1" smtClean="0">
                <a:ln>
                  <a:noFill/>
                </a:ln>
                <a:solidFill>
                  <a:srgbClr val="000000"/>
                </a:solidFill>
                <a:effectLst/>
                <a:latin typeface="+mn-lt"/>
              </a:rPr>
              <a:t>n</a:t>
            </a:r>
            <a:r>
              <a:rPr kumimoji="0" lang="en-US" b="0" i="0" u="none" strike="noStrike" cap="none" normalizeH="0" baseline="0" dirty="0" smtClean="0">
                <a:ln>
                  <a:noFill/>
                </a:ln>
                <a:solidFill>
                  <a:srgbClr val="000000"/>
                </a:solidFill>
                <a:effectLst/>
                <a:latin typeface="+mn-lt"/>
              </a:rPr>
              <a:t> = 3F</a:t>
            </a:r>
            <a:r>
              <a:rPr kumimoji="0" lang="en-US" b="0" i="0" u="none" strike="noStrike" cap="none" normalizeH="0" baseline="-25000" dirty="0" smtClean="0">
                <a:ln>
                  <a:noFill/>
                </a:ln>
                <a:solidFill>
                  <a:srgbClr val="000000"/>
                </a:solidFill>
                <a:effectLst/>
                <a:latin typeface="+mn-lt"/>
              </a:rPr>
              <a:t>n−1 </a:t>
            </a:r>
            <a:r>
              <a:rPr kumimoji="0" lang="en-US" b="0" i="0" u="none" strike="noStrike" cap="none" normalizeH="0" baseline="0" dirty="0" smtClean="0">
                <a:ln>
                  <a:noFill/>
                </a:ln>
                <a:solidFill>
                  <a:srgbClr val="000000"/>
                </a:solidFill>
                <a:effectLst/>
                <a:latin typeface="+mn-lt"/>
              </a:rPr>
              <a:t>+ 10F</a:t>
            </a:r>
            <a:r>
              <a:rPr kumimoji="0" lang="en-US" b="0" i="0" u="none" strike="noStrike" cap="none" normalizeH="0" baseline="-25000" dirty="0" smtClean="0">
                <a:ln>
                  <a:noFill/>
                </a:ln>
                <a:solidFill>
                  <a:srgbClr val="000000"/>
                </a:solidFill>
                <a:effectLst/>
                <a:latin typeface="+mn-lt"/>
              </a:rPr>
              <a:t>n−2 </a:t>
            </a:r>
            <a:r>
              <a:rPr kumimoji="0" lang="en-US" b="0" i="0" u="none" strike="noStrike" cap="none" normalizeH="0" baseline="0" dirty="0" smtClean="0">
                <a:ln>
                  <a:noFill/>
                </a:ln>
                <a:solidFill>
                  <a:srgbClr val="000000"/>
                </a:solidFill>
                <a:effectLst/>
                <a:latin typeface="+mn-lt"/>
              </a:rPr>
              <a:t>+ 7.5</a:t>
            </a:r>
            <a:r>
              <a:rPr kumimoji="0" lang="en-US" b="0" i="0" u="none" strike="noStrike" cap="none" normalizeH="0" baseline="30000" dirty="0" smtClean="0">
                <a:ln>
                  <a:noFill/>
                </a:ln>
                <a:solidFill>
                  <a:srgbClr val="000000"/>
                </a:solidFill>
                <a:effectLst/>
                <a:latin typeface="+mn-lt"/>
              </a:rPr>
              <a:t>n</a:t>
            </a:r>
            <a:r>
              <a:rPr kumimoji="0" lang="en-US" b="0" i="0" u="none" strike="noStrike" cap="none" normalizeH="0" baseline="0" dirty="0" smtClean="0">
                <a:ln>
                  <a:noFill/>
                </a:ln>
                <a:solidFill>
                  <a:srgbClr val="000000"/>
                </a:solidFill>
                <a:effectLst/>
                <a:latin typeface="+mn-lt"/>
              </a:rPr>
              <a:t>  where F</a:t>
            </a:r>
            <a:r>
              <a:rPr kumimoji="0" lang="en-US" b="0" i="0" u="none" strike="noStrike" cap="none" normalizeH="0" baseline="-25000" dirty="0" smtClean="0">
                <a:ln>
                  <a:noFill/>
                </a:ln>
                <a:solidFill>
                  <a:srgbClr val="000000"/>
                </a:solidFill>
                <a:effectLst/>
                <a:latin typeface="+mn-lt"/>
              </a:rPr>
              <a:t>0 </a:t>
            </a:r>
            <a:r>
              <a:rPr kumimoji="0" lang="en-US" b="0" i="0" u="none" strike="noStrike" cap="none" normalizeH="0" baseline="0" dirty="0" smtClean="0">
                <a:ln>
                  <a:noFill/>
                </a:ln>
                <a:solidFill>
                  <a:srgbClr val="000000"/>
                </a:solidFill>
                <a:effectLst/>
                <a:latin typeface="+mn-lt"/>
              </a:rPr>
              <a:t>= 4 and F</a:t>
            </a:r>
            <a:r>
              <a:rPr kumimoji="0" lang="en-US" b="0" i="0" u="none" strike="noStrike" cap="none" normalizeH="0" baseline="-25000" dirty="0" smtClean="0">
                <a:ln>
                  <a:noFill/>
                </a:ln>
                <a:solidFill>
                  <a:srgbClr val="000000"/>
                </a:solidFill>
                <a:effectLst/>
                <a:latin typeface="+mn-lt"/>
              </a:rPr>
              <a:t>1 </a:t>
            </a:r>
            <a:r>
              <a:rPr kumimoji="0" lang="en-US" b="0" i="0" u="none" strike="noStrike" cap="none" normalizeH="0" baseline="0" dirty="0" smtClean="0">
                <a:ln>
                  <a:noFill/>
                </a:ln>
                <a:solidFill>
                  <a:srgbClr val="000000"/>
                </a:solidFill>
                <a:effectLst/>
                <a:latin typeface="+mn-lt"/>
              </a:rPr>
              <a:t>= 3</a:t>
            </a:r>
            <a:endParaRPr kumimoji="0" lang="en-US" b="0" i="0" u="none" strike="noStrike" cap="none" normalizeH="0" baseline="0" dirty="0" smtClean="0">
              <a:ln>
                <a:noFill/>
              </a:ln>
              <a:solidFill>
                <a:schemeClr val="tx1"/>
              </a:solidFill>
              <a:effectLst/>
              <a:latin typeface="+mn-lt"/>
            </a:endParaRPr>
          </a:p>
        </p:txBody>
      </p:sp>
      <p:sp>
        <p:nvSpPr>
          <p:cNvPr id="8" name="Rectangle 7"/>
          <p:cNvSpPr/>
          <p:nvPr/>
        </p:nvSpPr>
        <p:spPr>
          <a:xfrm>
            <a:off x="228600" y="4050268"/>
            <a:ext cx="1112420" cy="369332"/>
          </a:xfrm>
          <a:prstGeom prst="rect">
            <a:avLst/>
          </a:prstGeom>
        </p:spPr>
        <p:txBody>
          <a:bodyPr wrap="none">
            <a:spAutoFit/>
          </a:bodyPr>
          <a:lstStyle/>
          <a:p>
            <a:r>
              <a:rPr lang="en-US" b="1" dirty="0"/>
              <a:t>Example: </a:t>
            </a:r>
            <a:endParaRPr lang="en-US" dirty="0"/>
          </a:p>
        </p:txBody>
      </p:sp>
      <p:sp>
        <p:nvSpPr>
          <p:cNvPr id="9" name="Rectangle 3"/>
          <p:cNvSpPr>
            <a:spLocks noChangeArrowheads="1"/>
          </p:cNvSpPr>
          <p:nvPr/>
        </p:nvSpPr>
        <p:spPr bwMode="auto">
          <a:xfrm>
            <a:off x="228600" y="4896708"/>
            <a:ext cx="876605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rgbClr val="000000"/>
                </a:solidFill>
                <a:effectLst/>
                <a:latin typeface="+mn-lt"/>
              </a:rPr>
              <a:t>Solution</a:t>
            </a:r>
            <a:endParaRPr kumimoji="0" lang="en-US" b="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mn-lt"/>
              </a:rPr>
              <a:t>This is a linear non-homogeneous relation, where the associated homogeneous equation is </a:t>
            </a:r>
            <a:endParaRPr kumimoji="0" lang="en-US" b="0" i="0" u="none" strike="noStrike" cap="none" normalizeH="0" baseline="0" dirty="0" smtClean="0">
              <a:ln>
                <a:noFill/>
              </a:ln>
              <a:solidFill>
                <a:schemeClr val="tx1"/>
              </a:solidFill>
              <a:effectLst/>
              <a:latin typeface="+mn-lt"/>
            </a:endParaRPr>
          </a:p>
        </p:txBody>
      </p:sp>
      <p:sp>
        <p:nvSpPr>
          <p:cNvPr id="10" name="Rectangle 9"/>
          <p:cNvSpPr/>
          <p:nvPr/>
        </p:nvSpPr>
        <p:spPr>
          <a:xfrm>
            <a:off x="2520027" y="5622041"/>
            <a:ext cx="1864613" cy="369332"/>
          </a:xfrm>
          <a:prstGeom prst="rect">
            <a:avLst/>
          </a:prstGeom>
        </p:spPr>
        <p:txBody>
          <a:bodyPr wrap="none">
            <a:spAutoFit/>
          </a:bodyPr>
          <a:lstStyle/>
          <a:p>
            <a:r>
              <a:rPr lang="en-US" dirty="0" err="1">
                <a:solidFill>
                  <a:srgbClr val="000000"/>
                </a:solidFill>
              </a:rPr>
              <a:t>F</a:t>
            </a:r>
            <a:r>
              <a:rPr lang="en-US" baseline="-25000" dirty="0" err="1">
                <a:solidFill>
                  <a:srgbClr val="000000"/>
                </a:solidFill>
              </a:rPr>
              <a:t>n</a:t>
            </a:r>
            <a:r>
              <a:rPr lang="en-US" dirty="0">
                <a:solidFill>
                  <a:srgbClr val="000000"/>
                </a:solidFill>
              </a:rPr>
              <a:t> = 3F</a:t>
            </a:r>
            <a:r>
              <a:rPr lang="en-US" baseline="-25000" dirty="0">
                <a:solidFill>
                  <a:srgbClr val="000000"/>
                </a:solidFill>
              </a:rPr>
              <a:t>n−1 </a:t>
            </a:r>
            <a:r>
              <a:rPr lang="en-US" dirty="0">
                <a:solidFill>
                  <a:srgbClr val="000000"/>
                </a:solidFill>
              </a:rPr>
              <a:t>+ 10F</a:t>
            </a:r>
            <a:r>
              <a:rPr lang="en-US" baseline="-25000" dirty="0">
                <a:solidFill>
                  <a:srgbClr val="000000"/>
                </a:solidFill>
              </a:rPr>
              <a:t>n−2 </a:t>
            </a:r>
            <a:endParaRPr lang="en-US" dirty="0"/>
          </a:p>
        </p:txBody>
      </p:sp>
      <p:sp>
        <p:nvSpPr>
          <p:cNvPr id="11" name="Rectangle 4"/>
          <p:cNvSpPr>
            <a:spLocks noChangeArrowheads="1"/>
          </p:cNvSpPr>
          <p:nvPr/>
        </p:nvSpPr>
        <p:spPr bwMode="auto">
          <a:xfrm>
            <a:off x="4624506" y="5619864"/>
            <a:ext cx="15712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mn-lt"/>
              </a:rPr>
              <a:t>and  f(n) = 7.5</a:t>
            </a:r>
            <a:r>
              <a:rPr kumimoji="0" lang="en-US" b="0" i="0" u="none" strike="noStrike" cap="none" normalizeH="0" baseline="30000" dirty="0" smtClean="0">
                <a:ln>
                  <a:noFill/>
                </a:ln>
                <a:solidFill>
                  <a:srgbClr val="000000"/>
                </a:solidFill>
                <a:effectLst/>
                <a:latin typeface="+mn-lt"/>
              </a:rPr>
              <a:t>n</a:t>
            </a:r>
            <a:endParaRPr kumimoji="0" lang="en-US" sz="2800" b="0" i="0" u="none" strike="noStrike" cap="none" normalizeH="0" baseline="30000" dirty="0" smtClean="0">
              <a:ln>
                <a:noFill/>
              </a:ln>
              <a:solidFill>
                <a:schemeClr val="tx1"/>
              </a:solidFill>
              <a:effectLst/>
              <a:latin typeface="+mn-lt"/>
            </a:endParaRPr>
          </a:p>
        </p:txBody>
      </p:sp>
    </p:spTree>
    <p:extLst>
      <p:ext uri="{BB962C8B-B14F-4D97-AF65-F5344CB8AC3E}">
        <p14:creationId xmlns:p14="http://schemas.microsoft.com/office/powerpoint/2010/main" val="39223898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63CD3A-D3BF-4757-86DE-B32B56344F13}" type="datetime1">
              <a:rPr lang="en-US" smtClean="0"/>
              <a:t>7/30/2023</a:t>
            </a:fld>
            <a:endParaRPr lang="en-US"/>
          </a:p>
        </p:txBody>
      </p:sp>
      <p:sp>
        <p:nvSpPr>
          <p:cNvPr id="3" name="Footer Placeholder 2"/>
          <p:cNvSpPr>
            <a:spLocks noGrp="1"/>
          </p:cNvSpPr>
          <p:nvPr>
            <p:ph type="ftr" sz="quarter" idx="11"/>
          </p:nvPr>
        </p:nvSpPr>
        <p:spPr/>
        <p:txBody>
          <a:bodyPr/>
          <a:lstStyle/>
          <a:p>
            <a:r>
              <a:rPr lang="en-US" smtClean="0"/>
              <a:t>prepared by Jay Narayan Jha</a:t>
            </a:r>
            <a:endParaRPr lang="en-US"/>
          </a:p>
        </p:txBody>
      </p:sp>
      <p:sp>
        <p:nvSpPr>
          <p:cNvPr id="4" name="Slide Number Placeholder 3"/>
          <p:cNvSpPr>
            <a:spLocks noGrp="1"/>
          </p:cNvSpPr>
          <p:nvPr>
            <p:ph type="sldNum" sz="quarter" idx="12"/>
          </p:nvPr>
        </p:nvSpPr>
        <p:spPr/>
        <p:txBody>
          <a:bodyPr/>
          <a:lstStyle/>
          <a:p>
            <a:fld id="{3C8D7F02-DCD7-4EB4-81DD-47A339250009}" type="slidenum">
              <a:rPr lang="en-US" smtClean="0"/>
              <a:pPr/>
              <a:t>41</a:t>
            </a:fld>
            <a:endParaRPr lang="en-US"/>
          </a:p>
        </p:txBody>
      </p:sp>
      <p:sp>
        <p:nvSpPr>
          <p:cNvPr id="5" name="Rectangle 4"/>
          <p:cNvSpPr/>
          <p:nvPr/>
        </p:nvSpPr>
        <p:spPr>
          <a:xfrm>
            <a:off x="304800" y="304800"/>
            <a:ext cx="7467600" cy="369332"/>
          </a:xfrm>
          <a:prstGeom prst="rect">
            <a:avLst/>
          </a:prstGeom>
        </p:spPr>
        <p:txBody>
          <a:bodyPr wrap="square">
            <a:spAutoFit/>
          </a:bodyPr>
          <a:lstStyle/>
          <a:p>
            <a:r>
              <a:rPr lang="en-US" dirty="0">
                <a:solidFill>
                  <a:srgbClr val="000000"/>
                </a:solidFill>
              </a:rPr>
              <a:t>The characteristic equation of its associated homogeneous relation is</a:t>
            </a:r>
            <a:endParaRPr lang="en-US" dirty="0"/>
          </a:p>
        </p:txBody>
      </p:sp>
      <p:sp>
        <p:nvSpPr>
          <p:cNvPr id="6" name="Rectangle 5"/>
          <p:cNvSpPr/>
          <p:nvPr/>
        </p:nvSpPr>
        <p:spPr>
          <a:xfrm>
            <a:off x="1344855" y="769751"/>
            <a:ext cx="1828800" cy="369332"/>
          </a:xfrm>
          <a:prstGeom prst="rect">
            <a:avLst/>
          </a:prstGeom>
        </p:spPr>
        <p:txBody>
          <a:bodyPr wrap="square">
            <a:spAutoFit/>
          </a:bodyPr>
          <a:lstStyle/>
          <a:p>
            <a:r>
              <a:rPr lang="en-US" dirty="0" smtClean="0">
                <a:solidFill>
                  <a:srgbClr val="000000"/>
                </a:solidFill>
                <a:latin typeface="MathJax_Math-italic"/>
              </a:rPr>
              <a:t>r</a:t>
            </a:r>
            <a:r>
              <a:rPr lang="en-US" baseline="30000" dirty="0" smtClean="0">
                <a:solidFill>
                  <a:srgbClr val="000000"/>
                </a:solidFill>
                <a:latin typeface="MathJax_Main"/>
              </a:rPr>
              <a:t>2</a:t>
            </a:r>
            <a:r>
              <a:rPr lang="en-US" dirty="0" smtClean="0">
                <a:solidFill>
                  <a:srgbClr val="000000"/>
                </a:solidFill>
                <a:latin typeface="MathJax_Main"/>
              </a:rPr>
              <a:t>− 3</a:t>
            </a:r>
            <a:r>
              <a:rPr lang="en-US" dirty="0" smtClean="0">
                <a:solidFill>
                  <a:srgbClr val="000000"/>
                </a:solidFill>
                <a:latin typeface="MathJax_Math-italic"/>
              </a:rPr>
              <a:t>r</a:t>
            </a:r>
            <a:r>
              <a:rPr lang="en-US" dirty="0" smtClean="0">
                <a:solidFill>
                  <a:srgbClr val="000000"/>
                </a:solidFill>
                <a:latin typeface="MathJax_Main"/>
              </a:rPr>
              <a:t> </a:t>
            </a:r>
            <a:r>
              <a:rPr lang="en-US" dirty="0">
                <a:solidFill>
                  <a:srgbClr val="000000"/>
                </a:solidFill>
                <a:latin typeface="MathJax_Main"/>
              </a:rPr>
              <a:t>−</a:t>
            </a:r>
            <a:r>
              <a:rPr lang="en-US" dirty="0" smtClean="0">
                <a:solidFill>
                  <a:srgbClr val="000000"/>
                </a:solidFill>
                <a:latin typeface="MathJax_Main"/>
              </a:rPr>
              <a:t> 10 = 0,</a:t>
            </a:r>
            <a:endParaRPr lang="en-US" dirty="0"/>
          </a:p>
        </p:txBody>
      </p:sp>
      <p:sp>
        <p:nvSpPr>
          <p:cNvPr id="7" name="Rectangle 2"/>
          <p:cNvSpPr>
            <a:spLocks noChangeArrowheads="1"/>
          </p:cNvSpPr>
          <p:nvPr/>
        </p:nvSpPr>
        <p:spPr bwMode="auto">
          <a:xfrm>
            <a:off x="955746" y="1624489"/>
            <a:ext cx="195438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Nunito"/>
              </a:rPr>
              <a:t>So,     </a:t>
            </a:r>
            <a:r>
              <a:rPr kumimoji="0" lang="en-US" sz="1600" b="0" i="0" u="none" strike="noStrike" cap="none" normalizeH="0" baseline="0" dirty="0" smtClean="0">
                <a:ln>
                  <a:noFill/>
                </a:ln>
                <a:solidFill>
                  <a:srgbClr val="000000"/>
                </a:solidFill>
                <a:effectLst/>
                <a:latin typeface="MathJax_Main"/>
              </a:rPr>
              <a:t>(</a:t>
            </a:r>
            <a:r>
              <a:rPr kumimoji="0" lang="en-US" sz="1600" b="0" i="0" u="none" strike="noStrike" cap="none" normalizeH="0" baseline="0" dirty="0" smtClean="0">
                <a:ln>
                  <a:noFill/>
                </a:ln>
                <a:solidFill>
                  <a:srgbClr val="000000"/>
                </a:solidFill>
                <a:effectLst/>
                <a:latin typeface="MathJax_Math-italic"/>
              </a:rPr>
              <a:t>r</a:t>
            </a:r>
            <a:r>
              <a:rPr kumimoji="0" lang="en-US" sz="1600" b="0" i="0" u="none" strike="noStrike" cap="none" normalizeH="0" baseline="0" dirty="0" smtClean="0">
                <a:ln>
                  <a:noFill/>
                </a:ln>
                <a:solidFill>
                  <a:srgbClr val="000000"/>
                </a:solidFill>
                <a:effectLst/>
                <a:latin typeface="MathJax_Main"/>
              </a:rPr>
              <a:t>−5)(</a:t>
            </a:r>
            <a:r>
              <a:rPr kumimoji="0" lang="en-US" sz="1600" b="0" i="0" u="none" strike="noStrike" cap="none" normalizeH="0" baseline="0" dirty="0" smtClean="0">
                <a:ln>
                  <a:noFill/>
                </a:ln>
                <a:solidFill>
                  <a:srgbClr val="000000"/>
                </a:solidFill>
                <a:effectLst/>
                <a:latin typeface="MathJax_Math-italic"/>
              </a:rPr>
              <a:t>r</a:t>
            </a:r>
            <a:r>
              <a:rPr kumimoji="0" lang="en-US" sz="1600" b="0" i="0" u="none" strike="noStrike" cap="none" normalizeH="0" baseline="0" dirty="0" smtClean="0">
                <a:ln>
                  <a:noFill/>
                </a:ln>
                <a:solidFill>
                  <a:srgbClr val="000000"/>
                </a:solidFill>
                <a:effectLst/>
                <a:latin typeface="MathJax_Main"/>
              </a:rPr>
              <a:t>+2) =0</a:t>
            </a: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820881" y="2067912"/>
            <a:ext cx="2339102" cy="369332"/>
          </a:xfrm>
          <a:prstGeom prst="rect">
            <a:avLst/>
          </a:prstGeom>
        </p:spPr>
        <p:txBody>
          <a:bodyPr wrap="none">
            <a:spAutoFit/>
          </a:bodyPr>
          <a:lstStyle/>
          <a:p>
            <a:r>
              <a:rPr lang="en-US" dirty="0">
                <a:solidFill>
                  <a:srgbClr val="000000"/>
                </a:solidFill>
              </a:rPr>
              <a:t>Hence</a:t>
            </a:r>
            <a:r>
              <a:rPr lang="en-US" dirty="0">
                <a:solidFill>
                  <a:srgbClr val="000000"/>
                </a:solidFill>
                <a:latin typeface="Nunito"/>
              </a:rPr>
              <a:t>, the roots are </a:t>
            </a:r>
            <a:endParaRPr lang="en-US" dirty="0"/>
          </a:p>
        </p:txBody>
      </p:sp>
      <p:sp>
        <p:nvSpPr>
          <p:cNvPr id="9" name="Rectangle 3"/>
          <p:cNvSpPr>
            <a:spLocks noChangeArrowheads="1"/>
          </p:cNvSpPr>
          <p:nvPr/>
        </p:nvSpPr>
        <p:spPr bwMode="auto">
          <a:xfrm>
            <a:off x="3124200" y="2067912"/>
            <a:ext cx="18598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b="0" i="0" u="none" strike="noStrike" cap="none" normalizeH="0" baseline="0" dirty="0" smtClean="0">
                <a:ln>
                  <a:noFill/>
                </a:ln>
                <a:solidFill>
                  <a:srgbClr val="000000"/>
                </a:solidFill>
                <a:effectLst/>
                <a:latin typeface="+mn-lt"/>
              </a:rPr>
              <a:t>r</a:t>
            </a:r>
            <a:r>
              <a:rPr kumimoji="0" lang="en-US" b="0" i="0" u="none" strike="noStrike" cap="none" normalizeH="0" baseline="-25000" dirty="0" smtClean="0">
                <a:ln>
                  <a:noFill/>
                </a:ln>
                <a:solidFill>
                  <a:srgbClr val="000000"/>
                </a:solidFill>
                <a:effectLst/>
                <a:latin typeface="+mn-lt"/>
              </a:rPr>
              <a:t>1</a:t>
            </a:r>
            <a:r>
              <a:rPr kumimoji="0" lang="en-US" b="0" i="0" u="none" strike="noStrike" cap="none" normalizeH="0" baseline="0" dirty="0" smtClean="0">
                <a:ln>
                  <a:noFill/>
                </a:ln>
                <a:solidFill>
                  <a:srgbClr val="000000"/>
                </a:solidFill>
                <a:effectLst/>
                <a:latin typeface="+mn-lt"/>
              </a:rPr>
              <a:t> = 5 and r</a:t>
            </a:r>
            <a:r>
              <a:rPr kumimoji="0" lang="en-US" b="0" i="0" u="none" strike="noStrike" cap="none" normalizeH="0" baseline="-25000" dirty="0" smtClean="0">
                <a:ln>
                  <a:noFill/>
                </a:ln>
                <a:solidFill>
                  <a:srgbClr val="000000"/>
                </a:solidFill>
                <a:effectLst/>
                <a:latin typeface="+mn-lt"/>
              </a:rPr>
              <a:t>2</a:t>
            </a:r>
            <a:r>
              <a:rPr kumimoji="0" lang="en-US" b="0" i="0" u="none" strike="noStrike" cap="none" normalizeH="0" baseline="0" dirty="0" smtClean="0">
                <a:ln>
                  <a:noFill/>
                </a:ln>
                <a:solidFill>
                  <a:srgbClr val="000000"/>
                </a:solidFill>
                <a:effectLst/>
                <a:latin typeface="+mn-lt"/>
              </a:rPr>
              <a:t> = </a:t>
            </a:r>
            <a:r>
              <a:rPr lang="en-US" dirty="0">
                <a:solidFill>
                  <a:srgbClr val="000000"/>
                </a:solidFill>
                <a:latin typeface="+mn-lt"/>
              </a:rPr>
              <a:t>− </a:t>
            </a:r>
            <a:r>
              <a:rPr kumimoji="0" lang="en-US" b="0" i="0" u="none" strike="noStrike" cap="none" normalizeH="0" baseline="0" dirty="0" smtClean="0">
                <a:ln>
                  <a:noFill/>
                </a:ln>
                <a:solidFill>
                  <a:srgbClr val="000000"/>
                </a:solidFill>
                <a:effectLst/>
                <a:latin typeface="+mn-lt"/>
              </a:rPr>
              <a:t>2</a:t>
            </a:r>
            <a:r>
              <a:rPr kumimoji="0" lang="en-US" b="0" i="0" u="none" strike="noStrike" cap="none" normalizeH="0" baseline="0" dirty="0" smtClean="0">
                <a:ln>
                  <a:noFill/>
                </a:ln>
                <a:solidFill>
                  <a:schemeClr val="tx1"/>
                </a:solidFill>
                <a:effectLst/>
                <a:latin typeface="+mn-lt"/>
              </a:rPr>
              <a:t> </a:t>
            </a:r>
          </a:p>
        </p:txBody>
      </p:sp>
      <p:grpSp>
        <p:nvGrpSpPr>
          <p:cNvPr id="17" name="Group 16"/>
          <p:cNvGrpSpPr/>
          <p:nvPr/>
        </p:nvGrpSpPr>
        <p:grpSpPr>
          <a:xfrm>
            <a:off x="820881" y="2532863"/>
            <a:ext cx="5545247" cy="385693"/>
            <a:chOff x="820881" y="2532863"/>
            <a:chExt cx="5545247" cy="385693"/>
          </a:xfrm>
        </p:grpSpPr>
        <p:sp>
          <p:nvSpPr>
            <p:cNvPr id="10" name="Rectangle 9"/>
            <p:cNvSpPr/>
            <p:nvPr/>
          </p:nvSpPr>
          <p:spPr>
            <a:xfrm>
              <a:off x="820881" y="2532863"/>
              <a:ext cx="889987" cy="369332"/>
            </a:xfrm>
            <a:prstGeom prst="rect">
              <a:avLst/>
            </a:prstGeom>
          </p:spPr>
          <p:txBody>
            <a:bodyPr wrap="none">
              <a:spAutoFit/>
            </a:bodyPr>
            <a:lstStyle/>
            <a:p>
              <a:r>
                <a:rPr lang="en-US" dirty="0">
                  <a:solidFill>
                    <a:srgbClr val="000000"/>
                  </a:solidFill>
                  <a:latin typeface="+mj-lt"/>
                </a:rPr>
                <a:t>Hence, </a:t>
              </a:r>
              <a:endParaRPr lang="en-US" dirty="0">
                <a:latin typeface="+mj-lt"/>
              </a:endParaRPr>
            </a:p>
          </p:txBody>
        </p:sp>
        <p:sp>
          <p:nvSpPr>
            <p:cNvPr id="11" name="Rectangle 10"/>
            <p:cNvSpPr/>
            <p:nvPr/>
          </p:nvSpPr>
          <p:spPr>
            <a:xfrm>
              <a:off x="1647272" y="2532863"/>
              <a:ext cx="1887055" cy="369332"/>
            </a:xfrm>
            <a:prstGeom prst="rect">
              <a:avLst/>
            </a:prstGeom>
          </p:spPr>
          <p:txBody>
            <a:bodyPr wrap="none">
              <a:spAutoFit/>
            </a:bodyPr>
            <a:lstStyle/>
            <a:p>
              <a:r>
                <a:rPr lang="en-US" dirty="0" smtClean="0">
                  <a:solidFill>
                    <a:srgbClr val="000000"/>
                  </a:solidFill>
                </a:rPr>
                <a:t>a</a:t>
              </a:r>
              <a:r>
                <a:rPr lang="en-US" baseline="-25000" dirty="0" smtClean="0">
                  <a:solidFill>
                    <a:srgbClr val="000000"/>
                  </a:solidFill>
                </a:rPr>
                <a:t>h </a:t>
              </a:r>
              <a:r>
                <a:rPr lang="en-US" dirty="0" smtClean="0">
                  <a:solidFill>
                    <a:srgbClr val="000000"/>
                  </a:solidFill>
                </a:rPr>
                <a:t>= a.5</a:t>
              </a:r>
              <a:r>
                <a:rPr lang="en-US" baseline="30000" dirty="0" smtClean="0">
                  <a:solidFill>
                    <a:srgbClr val="000000"/>
                  </a:solidFill>
                </a:rPr>
                <a:t>n </a:t>
              </a:r>
              <a:r>
                <a:rPr lang="en-US" dirty="0" smtClean="0">
                  <a:solidFill>
                    <a:srgbClr val="000000"/>
                  </a:solidFill>
                </a:rPr>
                <a:t>+ b.(</a:t>
              </a:r>
              <a:r>
                <a:rPr lang="en-US" dirty="0">
                  <a:solidFill>
                    <a:srgbClr val="000000"/>
                  </a:solidFill>
                </a:rPr>
                <a:t>− 2 </a:t>
              </a:r>
              <a:r>
                <a:rPr lang="en-US" dirty="0" smtClean="0">
                  <a:solidFill>
                    <a:srgbClr val="000000"/>
                  </a:solidFill>
                </a:rPr>
                <a:t>)</a:t>
              </a:r>
              <a:r>
                <a:rPr lang="en-US" baseline="30000" dirty="0" smtClean="0">
                  <a:solidFill>
                    <a:srgbClr val="000000"/>
                  </a:solidFill>
                </a:rPr>
                <a:t>n</a:t>
              </a:r>
              <a:endParaRPr lang="en-US" baseline="30000" dirty="0"/>
            </a:p>
          </p:txBody>
        </p:sp>
        <p:sp>
          <p:nvSpPr>
            <p:cNvPr id="12" name="TextBox 11"/>
            <p:cNvSpPr txBox="1"/>
            <p:nvPr/>
          </p:nvSpPr>
          <p:spPr>
            <a:xfrm>
              <a:off x="3534327" y="2549224"/>
              <a:ext cx="2831801" cy="369332"/>
            </a:xfrm>
            <a:prstGeom prst="rect">
              <a:avLst/>
            </a:prstGeom>
            <a:noFill/>
          </p:spPr>
          <p:txBody>
            <a:bodyPr wrap="none" rtlCol="0">
              <a:spAutoFit/>
            </a:bodyPr>
            <a:lstStyle/>
            <a:p>
              <a:r>
                <a:rPr lang="en-US" dirty="0">
                  <a:solidFill>
                    <a:srgbClr val="000000"/>
                  </a:solidFill>
                </a:rPr>
                <a:t>where a and b are </a:t>
              </a:r>
              <a:r>
                <a:rPr lang="en-US" dirty="0" smtClean="0">
                  <a:solidFill>
                    <a:srgbClr val="000000"/>
                  </a:solidFill>
                </a:rPr>
                <a:t>constants</a:t>
              </a:r>
              <a:endParaRPr lang="en-US" dirty="0"/>
            </a:p>
          </p:txBody>
        </p:sp>
      </p:grpSp>
      <p:sp>
        <p:nvSpPr>
          <p:cNvPr id="13" name="Rectangle 12"/>
          <p:cNvSpPr/>
          <p:nvPr/>
        </p:nvSpPr>
        <p:spPr>
          <a:xfrm>
            <a:off x="873470" y="1186356"/>
            <a:ext cx="2860330" cy="369332"/>
          </a:xfrm>
          <a:prstGeom prst="rect">
            <a:avLst/>
          </a:prstGeom>
        </p:spPr>
        <p:txBody>
          <a:bodyPr wrap="square">
            <a:spAutoFit/>
          </a:bodyPr>
          <a:lstStyle/>
          <a:p>
            <a:r>
              <a:rPr lang="en-US" dirty="0" smtClean="0">
                <a:solidFill>
                  <a:srgbClr val="000000"/>
                </a:solidFill>
                <a:latin typeface="MathJax_Math-italic"/>
              </a:rPr>
              <a:t> or,   r</a:t>
            </a:r>
            <a:r>
              <a:rPr lang="en-US" baseline="30000" dirty="0" smtClean="0">
                <a:solidFill>
                  <a:srgbClr val="000000"/>
                </a:solidFill>
                <a:latin typeface="MathJax_Main"/>
              </a:rPr>
              <a:t>2</a:t>
            </a:r>
            <a:r>
              <a:rPr lang="en-US" dirty="0" smtClean="0">
                <a:solidFill>
                  <a:srgbClr val="000000"/>
                </a:solidFill>
                <a:latin typeface="MathJax_Main"/>
              </a:rPr>
              <a:t>− 5</a:t>
            </a:r>
            <a:r>
              <a:rPr lang="en-US" dirty="0" smtClean="0">
                <a:solidFill>
                  <a:srgbClr val="000000"/>
                </a:solidFill>
                <a:latin typeface="MathJax_Math-italic"/>
              </a:rPr>
              <a:t>r + 2r</a:t>
            </a:r>
            <a:r>
              <a:rPr lang="en-US" dirty="0" smtClean="0">
                <a:solidFill>
                  <a:srgbClr val="000000"/>
                </a:solidFill>
                <a:latin typeface="MathJax_Main"/>
              </a:rPr>
              <a:t> </a:t>
            </a:r>
            <a:r>
              <a:rPr lang="en-US" dirty="0">
                <a:solidFill>
                  <a:srgbClr val="000000"/>
                </a:solidFill>
                <a:latin typeface="MathJax_Main"/>
              </a:rPr>
              <a:t>−</a:t>
            </a:r>
            <a:r>
              <a:rPr lang="en-US" dirty="0" smtClean="0">
                <a:solidFill>
                  <a:srgbClr val="000000"/>
                </a:solidFill>
                <a:latin typeface="MathJax_Main"/>
              </a:rPr>
              <a:t> 10 = 0,</a:t>
            </a:r>
            <a:endParaRPr lang="en-US" dirty="0"/>
          </a:p>
        </p:txBody>
      </p:sp>
      <p:sp>
        <p:nvSpPr>
          <p:cNvPr id="18" name="Rectangle 2"/>
          <p:cNvSpPr>
            <a:spLocks noChangeArrowheads="1"/>
          </p:cNvSpPr>
          <p:nvPr/>
        </p:nvSpPr>
        <p:spPr bwMode="auto">
          <a:xfrm>
            <a:off x="381783" y="3089919"/>
            <a:ext cx="46022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mj-lt"/>
              </a:rPr>
              <a:t>Since f(n) = 7.5</a:t>
            </a:r>
            <a:r>
              <a:rPr kumimoji="0" lang="en-US" b="0" i="0" u="none" strike="noStrike" cap="none" normalizeH="0" baseline="30000" dirty="0" smtClean="0">
                <a:ln>
                  <a:noFill/>
                </a:ln>
                <a:solidFill>
                  <a:srgbClr val="000000"/>
                </a:solidFill>
                <a:effectLst/>
                <a:latin typeface="+mj-lt"/>
              </a:rPr>
              <a:t>n</a:t>
            </a:r>
            <a:r>
              <a:rPr kumimoji="0" lang="en-US" b="0" i="0" u="none" strike="noStrike" cap="none" normalizeH="0" baseline="0" dirty="0" smtClean="0">
                <a:ln>
                  <a:noFill/>
                </a:ln>
                <a:solidFill>
                  <a:srgbClr val="000000"/>
                </a:solidFill>
                <a:effectLst/>
                <a:latin typeface="+mj-lt"/>
              </a:rPr>
              <a:t>,  trial solution of at will be </a:t>
            </a:r>
            <a:r>
              <a:rPr lang="en-US" dirty="0" err="1" smtClean="0">
                <a:solidFill>
                  <a:srgbClr val="000000"/>
                </a:solidFill>
                <a:latin typeface="+mj-lt"/>
              </a:rPr>
              <a:t>A</a:t>
            </a:r>
            <a:r>
              <a:rPr lang="en-US" baseline="-25000" dirty="0" err="1" smtClean="0">
                <a:solidFill>
                  <a:srgbClr val="000000"/>
                </a:solidFill>
                <a:latin typeface="+mj-lt"/>
              </a:rPr>
              <a:t>n</a:t>
            </a:r>
            <a:r>
              <a:rPr lang="en-US" dirty="0" err="1" smtClean="0">
                <a:solidFill>
                  <a:srgbClr val="000000"/>
                </a:solidFill>
                <a:latin typeface="+mj-lt"/>
              </a:rPr>
              <a:t>x</a:t>
            </a:r>
            <a:r>
              <a:rPr lang="en-US" baseline="30000" dirty="0" err="1" smtClean="0">
                <a:solidFill>
                  <a:srgbClr val="000000"/>
                </a:solidFill>
                <a:latin typeface="+mj-lt"/>
              </a:rPr>
              <a:t>n</a:t>
            </a:r>
            <a:endParaRPr kumimoji="0" lang="en-US" sz="2800" b="0" i="0" u="none" strike="noStrike" cap="none" normalizeH="0" baseline="30000" dirty="0" smtClean="0">
              <a:ln>
                <a:noFill/>
              </a:ln>
              <a:solidFill>
                <a:schemeClr val="tx1"/>
              </a:solidFill>
              <a:effectLst/>
              <a:latin typeface="+mj-lt"/>
            </a:endParaRPr>
          </a:p>
        </p:txBody>
      </p:sp>
      <p:sp>
        <p:nvSpPr>
          <p:cNvPr id="19" name="Rectangle 18"/>
          <p:cNvSpPr/>
          <p:nvPr/>
        </p:nvSpPr>
        <p:spPr>
          <a:xfrm>
            <a:off x="1066800" y="3659066"/>
            <a:ext cx="2057400" cy="369332"/>
          </a:xfrm>
          <a:prstGeom prst="rect">
            <a:avLst/>
          </a:prstGeom>
        </p:spPr>
        <p:txBody>
          <a:bodyPr wrap="square">
            <a:spAutoFit/>
          </a:bodyPr>
          <a:lstStyle/>
          <a:p>
            <a:r>
              <a:rPr lang="en-US" dirty="0" smtClean="0">
                <a:solidFill>
                  <a:srgbClr val="000000"/>
                </a:solidFill>
              </a:rPr>
              <a:t>a</a:t>
            </a:r>
            <a:r>
              <a:rPr lang="en-US" baseline="-25000" dirty="0" smtClean="0">
                <a:solidFill>
                  <a:srgbClr val="000000"/>
                </a:solidFill>
              </a:rPr>
              <a:t>t </a:t>
            </a:r>
            <a:r>
              <a:rPr lang="en-US" dirty="0" smtClean="0">
                <a:solidFill>
                  <a:srgbClr val="000000"/>
                </a:solidFill>
              </a:rPr>
              <a:t>= </a:t>
            </a:r>
            <a:r>
              <a:rPr lang="en-US" dirty="0" err="1" smtClean="0">
                <a:solidFill>
                  <a:srgbClr val="000000"/>
                </a:solidFill>
              </a:rPr>
              <a:t>A</a:t>
            </a:r>
            <a:r>
              <a:rPr lang="en-US" baseline="-25000" dirty="0" err="1" smtClean="0">
                <a:solidFill>
                  <a:srgbClr val="000000"/>
                </a:solidFill>
              </a:rPr>
              <a:t>n</a:t>
            </a:r>
            <a:r>
              <a:rPr lang="en-US" dirty="0" err="1" smtClean="0">
                <a:solidFill>
                  <a:srgbClr val="000000"/>
                </a:solidFill>
              </a:rPr>
              <a:t>x</a:t>
            </a:r>
            <a:r>
              <a:rPr lang="en-US" baseline="30000" dirty="0" err="1" smtClean="0">
                <a:solidFill>
                  <a:srgbClr val="000000"/>
                </a:solidFill>
              </a:rPr>
              <a:t>n</a:t>
            </a:r>
            <a:r>
              <a:rPr lang="en-US" baseline="30000" dirty="0" smtClean="0">
                <a:solidFill>
                  <a:srgbClr val="000000"/>
                </a:solidFill>
              </a:rPr>
              <a:t> </a:t>
            </a:r>
            <a:r>
              <a:rPr lang="en-US" dirty="0" smtClean="0">
                <a:solidFill>
                  <a:srgbClr val="000000"/>
                </a:solidFill>
              </a:rPr>
              <a:t>= A</a:t>
            </a:r>
            <a:r>
              <a:rPr lang="en-US" baseline="-25000" dirty="0" smtClean="0">
                <a:solidFill>
                  <a:srgbClr val="000000"/>
                </a:solidFill>
              </a:rPr>
              <a:t>n</a:t>
            </a:r>
            <a:r>
              <a:rPr lang="en-US" dirty="0" smtClean="0">
                <a:solidFill>
                  <a:srgbClr val="000000"/>
                </a:solidFill>
              </a:rPr>
              <a:t>5</a:t>
            </a:r>
            <a:r>
              <a:rPr lang="en-US" baseline="30000" dirty="0" smtClean="0">
                <a:solidFill>
                  <a:srgbClr val="000000"/>
                </a:solidFill>
              </a:rPr>
              <a:t>n</a:t>
            </a:r>
            <a:endParaRPr lang="en-US" baseline="30000" dirty="0"/>
          </a:p>
        </p:txBody>
      </p:sp>
    </p:spTree>
    <p:extLst>
      <p:ext uri="{BB962C8B-B14F-4D97-AF65-F5344CB8AC3E}">
        <p14:creationId xmlns:p14="http://schemas.microsoft.com/office/powerpoint/2010/main" val="4957662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7" descr="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066800"/>
            <a:ext cx="3429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WordArt 6"/>
          <p:cNvSpPr>
            <a:spLocks noChangeArrowheads="1" noChangeShapeType="1" noTextEdit="1"/>
          </p:cNvSpPr>
          <p:nvPr/>
        </p:nvSpPr>
        <p:spPr bwMode="auto">
          <a:xfrm>
            <a:off x="1371600" y="3733800"/>
            <a:ext cx="6248400" cy="2286000"/>
          </a:xfrm>
          <a:prstGeom prst="rect">
            <a:avLst/>
          </a:prstGeom>
        </p:spPr>
        <p:txBody>
          <a:bodyPr wrap="none" fromWordArt="1">
            <a:prstTxWarp prst="textDeflate">
              <a:avLst>
                <a:gd name="adj" fmla="val 26227"/>
              </a:avLst>
            </a:prstTxWarp>
          </a:bodyPr>
          <a:lstStyle/>
          <a:p>
            <a:pPr algn="ctr"/>
            <a:r>
              <a:rPr lang="en-US" sz="6600" kern="10">
                <a:ln w="31750" cap="rnd">
                  <a:solidFill>
                    <a:schemeClr val="tx1"/>
                  </a:solidFill>
                  <a:prstDash val="sysDot"/>
                  <a:round/>
                  <a:headEnd/>
                  <a:tailEnd/>
                </a:ln>
                <a:solidFill>
                  <a:schemeClr val="bg1"/>
                </a:solidFill>
                <a:latin typeface="Comic Sans MS" panose="030F0702030302020204" pitchFamily="66" charset="0"/>
              </a:rPr>
              <a:t>Thank You</a:t>
            </a:r>
          </a:p>
        </p:txBody>
      </p:sp>
      <p:sp>
        <p:nvSpPr>
          <p:cNvPr id="5" name="Date Placeholder 4"/>
          <p:cNvSpPr>
            <a:spLocks noGrp="1"/>
          </p:cNvSpPr>
          <p:nvPr>
            <p:ph type="dt" sz="quarter" idx="10"/>
          </p:nvPr>
        </p:nvSpPr>
        <p:spPr/>
        <p:txBody>
          <a:bodyPr/>
          <a:lstStyle/>
          <a:p>
            <a:pPr>
              <a:defRPr/>
            </a:pPr>
            <a:fld id="{EC8E25A0-D783-44CC-A620-86717C5439E1}" type="datetime1">
              <a:rPr lang="en-US" smtClean="0"/>
              <a:t>7/30/2023</a:t>
            </a:fld>
            <a:endParaRPr lang="en-US"/>
          </a:p>
        </p:txBody>
      </p:sp>
      <p:sp>
        <p:nvSpPr>
          <p:cNvPr id="6" name="Footer Placeholder 5"/>
          <p:cNvSpPr>
            <a:spLocks noGrp="1"/>
          </p:cNvSpPr>
          <p:nvPr>
            <p:ph type="ftr" sz="quarter" idx="11"/>
          </p:nvPr>
        </p:nvSpPr>
        <p:spPr/>
        <p:txBody>
          <a:bodyPr/>
          <a:lstStyle/>
          <a:p>
            <a:pPr>
              <a:defRPr/>
            </a:pPr>
            <a:r>
              <a:rPr lang="en-US" smtClean="0"/>
              <a:t>prepared by Jay Narayan Jha</a:t>
            </a:r>
            <a:endParaRPr lang="en-US"/>
          </a:p>
        </p:txBody>
      </p:sp>
      <p:sp>
        <p:nvSpPr>
          <p:cNvPr id="7" name="Slide Number Placeholder 6"/>
          <p:cNvSpPr>
            <a:spLocks noGrp="1"/>
          </p:cNvSpPr>
          <p:nvPr>
            <p:ph type="sldNum" sz="quarter" idx="12"/>
          </p:nvPr>
        </p:nvSpPr>
        <p:spPr/>
        <p:txBody>
          <a:bodyPr/>
          <a:lstStyle/>
          <a:p>
            <a:pPr>
              <a:defRPr/>
            </a:pPr>
            <a:fld id="{8B456E78-FF53-4E5A-894C-9F7AD2192326}" type="slidenum">
              <a:rPr lang="en-US" smtClean="0"/>
              <a:pPr>
                <a:defRPr/>
              </a:pPr>
              <a:t>42</a:t>
            </a:fld>
            <a:endParaRPr lang="en-US"/>
          </a:p>
        </p:txBody>
      </p:sp>
    </p:spTree>
    <p:extLst>
      <p:ext uri="{BB962C8B-B14F-4D97-AF65-F5344CB8AC3E}">
        <p14:creationId xmlns:p14="http://schemas.microsoft.com/office/powerpoint/2010/main" val="18062467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0F13B1-BF98-40E8-BD38-B3A50892CD30}" type="datetime1">
              <a:rPr lang="en-US" smtClean="0"/>
              <a:t>7/30/2023</a:t>
            </a:fld>
            <a:endParaRPr lang="en-US"/>
          </a:p>
        </p:txBody>
      </p:sp>
      <p:sp>
        <p:nvSpPr>
          <p:cNvPr id="3" name="Footer Placeholder 2"/>
          <p:cNvSpPr>
            <a:spLocks noGrp="1"/>
          </p:cNvSpPr>
          <p:nvPr>
            <p:ph type="ftr" sz="quarter" idx="11"/>
          </p:nvPr>
        </p:nvSpPr>
        <p:spPr/>
        <p:txBody>
          <a:bodyPr/>
          <a:lstStyle/>
          <a:p>
            <a:r>
              <a:rPr lang="en-US" smtClean="0"/>
              <a:t>prepared by Jay Narayan Jha</a:t>
            </a:r>
            <a:endParaRPr lang="en-US"/>
          </a:p>
        </p:txBody>
      </p:sp>
      <p:sp>
        <p:nvSpPr>
          <p:cNvPr id="4" name="Slide Number Placeholder 3"/>
          <p:cNvSpPr>
            <a:spLocks noGrp="1"/>
          </p:cNvSpPr>
          <p:nvPr>
            <p:ph type="sldNum" sz="quarter" idx="12"/>
          </p:nvPr>
        </p:nvSpPr>
        <p:spPr/>
        <p:txBody>
          <a:bodyPr/>
          <a:lstStyle/>
          <a:p>
            <a:fld id="{3C8D7F02-DCD7-4EB4-81DD-47A339250009}" type="slidenum">
              <a:rPr lang="en-US" smtClean="0"/>
              <a:pPr/>
              <a:t>5</a:t>
            </a:fld>
            <a:endParaRPr lang="en-US"/>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3333" t="5429" r="42500" b="7142"/>
          <a:stretch/>
        </p:blipFill>
        <p:spPr>
          <a:xfrm>
            <a:off x="647700" y="381000"/>
            <a:ext cx="7848600" cy="5562600"/>
          </a:xfrm>
          <a:prstGeom prst="rect">
            <a:avLst/>
          </a:prstGeom>
        </p:spPr>
      </p:pic>
    </p:spTree>
    <p:extLst>
      <p:ext uri="{BB962C8B-B14F-4D97-AF65-F5344CB8AC3E}">
        <p14:creationId xmlns:p14="http://schemas.microsoft.com/office/powerpoint/2010/main" val="21713443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E56BE2-E101-43B2-A8FC-73F048C3D635}" type="datetime1">
              <a:rPr lang="en-US" smtClean="0"/>
              <a:t>7/30/2023</a:t>
            </a:fld>
            <a:endParaRPr lang="en-US"/>
          </a:p>
        </p:txBody>
      </p:sp>
      <p:sp>
        <p:nvSpPr>
          <p:cNvPr id="6" name="Footer Placeholder 5"/>
          <p:cNvSpPr>
            <a:spLocks noGrp="1"/>
          </p:cNvSpPr>
          <p:nvPr>
            <p:ph type="ftr" sz="quarter" idx="11"/>
          </p:nvPr>
        </p:nvSpPr>
        <p:spPr/>
        <p:txBody>
          <a:bodyPr/>
          <a:lstStyle/>
          <a:p>
            <a:r>
              <a:rPr lang="en-US" smtClean="0"/>
              <a:t>prepared by Jay Narayan Jha</a:t>
            </a:r>
            <a:endParaRPr lang="en-US"/>
          </a:p>
        </p:txBody>
      </p:sp>
      <p:sp>
        <p:nvSpPr>
          <p:cNvPr id="5" name="Slide Number Placeholder 4"/>
          <p:cNvSpPr>
            <a:spLocks noGrp="1"/>
          </p:cNvSpPr>
          <p:nvPr>
            <p:ph type="sldNum" sz="quarter" idx="12"/>
          </p:nvPr>
        </p:nvSpPr>
        <p:spPr/>
        <p:txBody>
          <a:bodyPr/>
          <a:lstStyle/>
          <a:p>
            <a:fld id="{3C8D7F02-DCD7-4EB4-81DD-47A339250009}" type="slidenum">
              <a:rPr lang="en-US" smtClean="0"/>
              <a:pPr/>
              <a:t>6</a:t>
            </a:fld>
            <a:endParaRPr lang="en-US"/>
          </a:p>
        </p:txBody>
      </p:sp>
      <p:sp>
        <p:nvSpPr>
          <p:cNvPr id="3" name="Rectangle 2"/>
          <p:cNvSpPr/>
          <p:nvPr/>
        </p:nvSpPr>
        <p:spPr>
          <a:xfrm>
            <a:off x="133131" y="228600"/>
            <a:ext cx="1591141" cy="400110"/>
          </a:xfrm>
          <a:prstGeom prst="rect">
            <a:avLst/>
          </a:prstGeom>
        </p:spPr>
        <p:txBody>
          <a:bodyPr wrap="none">
            <a:spAutoFit/>
          </a:bodyPr>
          <a:lstStyle/>
          <a:p>
            <a:r>
              <a:rPr lang="en-US" sz="2000" b="1" dirty="0" smtClean="0"/>
              <a:t>Permutation:</a:t>
            </a:r>
            <a:endParaRPr lang="en-US" sz="2000" b="1" dirty="0"/>
          </a:p>
        </p:txBody>
      </p:sp>
      <p:sp>
        <p:nvSpPr>
          <p:cNvPr id="9" name="Rectangle 8"/>
          <p:cNvSpPr/>
          <p:nvPr/>
        </p:nvSpPr>
        <p:spPr>
          <a:xfrm>
            <a:off x="1645154" y="228600"/>
            <a:ext cx="7261660" cy="646331"/>
          </a:xfrm>
          <a:prstGeom prst="rect">
            <a:avLst/>
          </a:prstGeom>
        </p:spPr>
        <p:txBody>
          <a:bodyPr wrap="square">
            <a:spAutoFit/>
          </a:bodyPr>
          <a:lstStyle/>
          <a:p>
            <a:r>
              <a:rPr lang="en-US" dirty="0"/>
              <a:t>Each of the different arrangements that can be made out of a given number of things by taking some or all of them at a time is called permutation.</a:t>
            </a:r>
          </a:p>
        </p:txBody>
      </p:sp>
      <p:sp>
        <p:nvSpPr>
          <p:cNvPr id="10" name="Rectangle 9"/>
          <p:cNvSpPr/>
          <p:nvPr/>
        </p:nvSpPr>
        <p:spPr>
          <a:xfrm>
            <a:off x="207135" y="947151"/>
            <a:ext cx="1161280" cy="369332"/>
          </a:xfrm>
          <a:prstGeom prst="rect">
            <a:avLst/>
          </a:prstGeom>
        </p:spPr>
        <p:txBody>
          <a:bodyPr wrap="none">
            <a:spAutoFit/>
          </a:bodyPr>
          <a:lstStyle/>
          <a:p>
            <a:r>
              <a:rPr lang="en-US" b="1" dirty="0"/>
              <a:t>Formula :-</a:t>
            </a:r>
          </a:p>
        </p:txBody>
      </p:sp>
      <p:sp>
        <p:nvSpPr>
          <p:cNvPr id="12" name="Rectangle 11"/>
          <p:cNvSpPr/>
          <p:nvPr/>
        </p:nvSpPr>
        <p:spPr>
          <a:xfrm>
            <a:off x="133131" y="1252880"/>
            <a:ext cx="8297214" cy="646331"/>
          </a:xfrm>
          <a:prstGeom prst="rect">
            <a:avLst/>
          </a:prstGeom>
        </p:spPr>
        <p:txBody>
          <a:bodyPr wrap="square">
            <a:spAutoFit/>
          </a:bodyPr>
          <a:lstStyle/>
          <a:p>
            <a:pPr marL="514350" indent="-514350">
              <a:buFont typeface="+mj-lt"/>
              <a:buAutoNum type="arabicPeriod"/>
            </a:pPr>
            <a:r>
              <a:rPr lang="en-US" b="1" dirty="0"/>
              <a:t>The number of permutations(or arrangements) of ‘n’ different things taken ‘r’ at a time (r ≤ n) is denoted by the symbol:</a:t>
            </a:r>
          </a:p>
        </p:txBody>
      </p:sp>
      <p:grpSp>
        <p:nvGrpSpPr>
          <p:cNvPr id="15" name="Group 14"/>
          <p:cNvGrpSpPr/>
          <p:nvPr/>
        </p:nvGrpSpPr>
        <p:grpSpPr>
          <a:xfrm>
            <a:off x="1724272" y="1802380"/>
            <a:ext cx="3845605" cy="1066800"/>
            <a:chOff x="928701" y="1969882"/>
            <a:chExt cx="3845605" cy="1066800"/>
          </a:xfrm>
        </p:grpSpPr>
        <p:graphicFrame>
          <p:nvGraphicFramePr>
            <p:cNvPr id="11" name="Object 10"/>
            <p:cNvGraphicFramePr>
              <a:graphicFrameLocks noChangeAspect="1"/>
            </p:cNvGraphicFramePr>
            <p:nvPr>
              <p:extLst>
                <p:ext uri="{D42A27DB-BD31-4B8C-83A1-F6EECF244321}">
                  <p14:modId xmlns:p14="http://schemas.microsoft.com/office/powerpoint/2010/main" val="3354881817"/>
                </p:ext>
              </p:extLst>
            </p:nvPr>
          </p:nvGraphicFramePr>
          <p:xfrm>
            <a:off x="2747386" y="1969882"/>
            <a:ext cx="2026920" cy="1066800"/>
          </p:xfrm>
          <a:graphic>
            <a:graphicData uri="http://schemas.openxmlformats.org/presentationml/2006/ole">
              <mc:AlternateContent xmlns:mc="http://schemas.openxmlformats.org/markup-compatibility/2006">
                <mc:Choice xmlns:v="urn:schemas-microsoft-com:vml" Requires="v">
                  <p:oleObj spid="_x0000_s1094" name="Equation" r:id="rId3" imgW="457200" imgH="419040" progId="Equation.3">
                    <p:embed/>
                  </p:oleObj>
                </mc:Choice>
                <mc:Fallback>
                  <p:oleObj name="Equation" r:id="rId3" imgW="457200" imgH="419040" progId="Equation.3">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7386" y="1969882"/>
                          <a:ext cx="202692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p:cNvSpPr/>
            <p:nvPr/>
          </p:nvSpPr>
          <p:spPr>
            <a:xfrm>
              <a:off x="928701" y="2180117"/>
              <a:ext cx="1771639" cy="646331"/>
            </a:xfrm>
            <a:prstGeom prst="rect">
              <a:avLst/>
            </a:prstGeom>
          </p:spPr>
          <p:txBody>
            <a:bodyPr wrap="none">
              <a:spAutoFit/>
            </a:bodyPr>
            <a:lstStyle/>
            <a:p>
              <a:r>
                <a:rPr lang="en-US" sz="3600" baseline="30000" dirty="0" err="1"/>
                <a:t>n</a:t>
              </a:r>
              <a:r>
                <a:rPr lang="en-US" sz="3600" dirty="0" err="1"/>
                <a:t>p</a:t>
              </a:r>
              <a:r>
                <a:rPr lang="en-US" sz="3600" baseline="-25000" dirty="0" err="1"/>
                <a:t>r</a:t>
              </a:r>
              <a:r>
                <a:rPr lang="en-US" b="1" dirty="0"/>
                <a:t> or p(</a:t>
              </a:r>
              <a:r>
                <a:rPr lang="en-US" b="1" dirty="0" err="1"/>
                <a:t>n,r</a:t>
              </a:r>
              <a:r>
                <a:rPr lang="en-US" b="1" dirty="0"/>
                <a:t>)  =</a:t>
              </a:r>
            </a:p>
          </p:txBody>
        </p:sp>
      </p:grpSp>
      <p:sp>
        <p:nvSpPr>
          <p:cNvPr id="16" name="Rectangle 15"/>
          <p:cNvSpPr/>
          <p:nvPr/>
        </p:nvSpPr>
        <p:spPr>
          <a:xfrm>
            <a:off x="133131" y="2885753"/>
            <a:ext cx="4386970" cy="369332"/>
          </a:xfrm>
          <a:prstGeom prst="rect">
            <a:avLst/>
          </a:prstGeom>
        </p:spPr>
        <p:txBody>
          <a:bodyPr wrap="none">
            <a:spAutoFit/>
          </a:bodyPr>
          <a:lstStyle/>
          <a:p>
            <a:pPr marL="514350" indent="-514350">
              <a:buNone/>
            </a:pPr>
            <a:r>
              <a:rPr lang="en-US" b="1" dirty="0" smtClean="0"/>
              <a:t>2.  Permutations </a:t>
            </a:r>
            <a:r>
              <a:rPr lang="en-US" b="1" dirty="0"/>
              <a:t>of things, not all different:-</a:t>
            </a:r>
          </a:p>
        </p:txBody>
      </p:sp>
      <p:sp>
        <p:nvSpPr>
          <p:cNvPr id="17" name="Rectangle 16"/>
          <p:cNvSpPr/>
          <p:nvPr/>
        </p:nvSpPr>
        <p:spPr>
          <a:xfrm>
            <a:off x="666360" y="3305719"/>
            <a:ext cx="8352838" cy="923330"/>
          </a:xfrm>
          <a:prstGeom prst="rect">
            <a:avLst/>
          </a:prstGeom>
        </p:spPr>
        <p:txBody>
          <a:bodyPr wrap="square">
            <a:spAutoFit/>
          </a:bodyPr>
          <a:lstStyle/>
          <a:p>
            <a:pPr marL="514350" indent="-514350">
              <a:buNone/>
            </a:pPr>
            <a:r>
              <a:rPr lang="en-US" dirty="0" smtClean="0"/>
              <a:t>If </a:t>
            </a:r>
            <a:r>
              <a:rPr lang="en-US" dirty="0"/>
              <a:t>out of ‘n’ things, ‘p’ are alike of one kind. ‘q’ are alike of second kind, ‘r’ </a:t>
            </a:r>
            <a:r>
              <a:rPr lang="en-US" dirty="0" smtClean="0"/>
              <a:t>are alike of</a:t>
            </a:r>
          </a:p>
          <a:p>
            <a:pPr marL="514350" indent="-514350">
              <a:buNone/>
            </a:pPr>
            <a:r>
              <a:rPr lang="en-US" dirty="0" smtClean="0"/>
              <a:t>third </a:t>
            </a:r>
            <a:r>
              <a:rPr lang="en-US" dirty="0"/>
              <a:t>kind and the rest are different. Then, the number </a:t>
            </a:r>
            <a:r>
              <a:rPr lang="en-US" dirty="0" smtClean="0"/>
              <a:t>of permutations </a:t>
            </a:r>
            <a:r>
              <a:rPr lang="en-US" dirty="0"/>
              <a:t>of the ‘n’ things </a:t>
            </a:r>
            <a:endParaRPr lang="en-US" dirty="0" smtClean="0"/>
          </a:p>
          <a:p>
            <a:pPr marL="514350" indent="-514350">
              <a:buNone/>
            </a:pPr>
            <a:r>
              <a:rPr lang="en-US" dirty="0" smtClean="0"/>
              <a:t>taken </a:t>
            </a:r>
            <a:r>
              <a:rPr lang="en-US" dirty="0"/>
              <a:t>all together is</a:t>
            </a:r>
          </a:p>
        </p:txBody>
      </p:sp>
      <p:graphicFrame>
        <p:nvGraphicFramePr>
          <p:cNvPr id="19" name="Object 18"/>
          <p:cNvGraphicFramePr>
            <a:graphicFrameLocks noChangeAspect="1"/>
          </p:cNvGraphicFramePr>
          <p:nvPr>
            <p:extLst>
              <p:ext uri="{D42A27DB-BD31-4B8C-83A1-F6EECF244321}">
                <p14:modId xmlns:p14="http://schemas.microsoft.com/office/powerpoint/2010/main" val="2288704942"/>
              </p:ext>
            </p:extLst>
          </p:nvPr>
        </p:nvGraphicFramePr>
        <p:xfrm>
          <a:off x="2535382" y="4090093"/>
          <a:ext cx="1177636" cy="1143000"/>
        </p:xfrm>
        <a:graphic>
          <a:graphicData uri="http://schemas.openxmlformats.org/presentationml/2006/ole">
            <mc:AlternateContent xmlns:mc="http://schemas.openxmlformats.org/markup-compatibility/2006">
              <mc:Choice xmlns:v="urn:schemas-microsoft-com:vml" Requires="v">
                <p:oleObj spid="_x0000_s1095" name="Equation" r:id="rId5" imgW="431640" imgH="419040" progId="Equation.3">
                  <p:embed/>
                </p:oleObj>
              </mc:Choice>
              <mc:Fallback>
                <p:oleObj name="Equation" r:id="rId5" imgW="43164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5382" y="4090093"/>
                        <a:ext cx="1177636"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ectangle 19"/>
          <p:cNvSpPr/>
          <p:nvPr/>
        </p:nvSpPr>
        <p:spPr>
          <a:xfrm>
            <a:off x="260666" y="5233093"/>
            <a:ext cx="4216795" cy="369332"/>
          </a:xfrm>
          <a:prstGeom prst="rect">
            <a:avLst/>
          </a:prstGeom>
        </p:spPr>
        <p:txBody>
          <a:bodyPr wrap="none">
            <a:spAutoFit/>
          </a:bodyPr>
          <a:lstStyle/>
          <a:p>
            <a:pPr>
              <a:buNone/>
            </a:pPr>
            <a:r>
              <a:rPr lang="en-US" b="1" dirty="0"/>
              <a:t>3. Permutations of things with repetition:-</a:t>
            </a:r>
          </a:p>
        </p:txBody>
      </p:sp>
      <p:sp>
        <p:nvSpPr>
          <p:cNvPr id="21" name="Rectangle 20"/>
          <p:cNvSpPr/>
          <p:nvPr/>
        </p:nvSpPr>
        <p:spPr>
          <a:xfrm>
            <a:off x="666360" y="5580960"/>
            <a:ext cx="7639440" cy="646331"/>
          </a:xfrm>
          <a:prstGeom prst="rect">
            <a:avLst/>
          </a:prstGeom>
        </p:spPr>
        <p:txBody>
          <a:bodyPr wrap="square">
            <a:spAutoFit/>
          </a:bodyPr>
          <a:lstStyle/>
          <a:p>
            <a:pPr>
              <a:buNone/>
            </a:pPr>
            <a:r>
              <a:rPr lang="en-US" dirty="0"/>
              <a:t>The number of permutations of ‘n’ different </a:t>
            </a:r>
            <a:r>
              <a:rPr lang="en-US" dirty="0" smtClean="0"/>
              <a:t>things, taken </a:t>
            </a:r>
            <a:r>
              <a:rPr lang="en-US" dirty="0"/>
              <a:t>‘r’ at a time, when repetitions are allowed is n</a:t>
            </a:r>
            <a:r>
              <a:rPr lang="en-US" baseline="30000" dirty="0"/>
              <a:t>r</a:t>
            </a:r>
            <a:r>
              <a:rPr lang="en-US" dirty="0"/>
              <a:t>.</a:t>
            </a:r>
          </a:p>
        </p:txBody>
      </p:sp>
    </p:spTree>
    <p:extLst>
      <p:ext uri="{BB962C8B-B14F-4D97-AF65-F5344CB8AC3E}">
        <p14:creationId xmlns:p14="http://schemas.microsoft.com/office/powerpoint/2010/main" val="3728366932"/>
      </p:ext>
    </p:extLst>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2" grpId="0"/>
      <p:bldP spid="16" grpId="0"/>
      <p:bldP spid="17" grpId="0"/>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8E2D649-79A1-481E-B3A7-C5AEC3FD54C2}" type="datetime1">
              <a:rPr lang="en-US" smtClean="0"/>
              <a:t>7/30/2023</a:t>
            </a:fld>
            <a:endParaRPr lang="en-US"/>
          </a:p>
        </p:txBody>
      </p:sp>
      <p:sp>
        <p:nvSpPr>
          <p:cNvPr id="5" name="Footer Placeholder 4"/>
          <p:cNvSpPr>
            <a:spLocks noGrp="1"/>
          </p:cNvSpPr>
          <p:nvPr>
            <p:ph type="ftr" sz="quarter" idx="11"/>
          </p:nvPr>
        </p:nvSpPr>
        <p:spPr/>
        <p:txBody>
          <a:bodyPr/>
          <a:lstStyle/>
          <a:p>
            <a:r>
              <a:rPr lang="en-US" smtClean="0"/>
              <a:t>prepared by Jay Narayan Jha</a:t>
            </a:r>
            <a:endParaRPr lang="en-US"/>
          </a:p>
        </p:txBody>
      </p:sp>
      <p:sp>
        <p:nvSpPr>
          <p:cNvPr id="6" name="Slide Number Placeholder 5"/>
          <p:cNvSpPr>
            <a:spLocks noGrp="1"/>
          </p:cNvSpPr>
          <p:nvPr>
            <p:ph type="sldNum" sz="quarter" idx="12"/>
          </p:nvPr>
        </p:nvSpPr>
        <p:spPr/>
        <p:txBody>
          <a:bodyPr/>
          <a:lstStyle/>
          <a:p>
            <a:fld id="{3C8D7F02-DCD7-4EB4-81DD-47A339250009}" type="slidenum">
              <a:rPr lang="en-US" smtClean="0"/>
              <a:pPr/>
              <a:t>7</a:t>
            </a:fld>
            <a:endParaRPr lang="en-US"/>
          </a:p>
        </p:txBody>
      </p:sp>
      <p:graphicFrame>
        <p:nvGraphicFramePr>
          <p:cNvPr id="72706" name="Object 2"/>
          <p:cNvGraphicFramePr>
            <a:graphicFrameLocks noChangeAspect="1"/>
          </p:cNvGraphicFramePr>
          <p:nvPr>
            <p:extLst>
              <p:ext uri="{D42A27DB-BD31-4B8C-83A1-F6EECF244321}">
                <p14:modId xmlns:p14="http://schemas.microsoft.com/office/powerpoint/2010/main" val="1119265174"/>
              </p:ext>
            </p:extLst>
          </p:nvPr>
        </p:nvGraphicFramePr>
        <p:xfrm>
          <a:off x="6999668" y="1001177"/>
          <a:ext cx="1847850" cy="940291"/>
        </p:xfrm>
        <a:graphic>
          <a:graphicData uri="http://schemas.openxmlformats.org/presentationml/2006/ole">
            <mc:AlternateContent xmlns:mc="http://schemas.openxmlformats.org/markup-compatibility/2006">
              <mc:Choice xmlns:v="urn:schemas-microsoft-com:vml" Requires="v">
                <p:oleObj spid="_x0000_s72771" name="Equation" r:id="rId3" imgW="444240" imgH="393480" progId="Equation.3">
                  <p:embed/>
                </p:oleObj>
              </mc:Choice>
              <mc:Fallback>
                <p:oleObj name="Equation" r:id="rId3" imgW="444240" imgH="393480" progId="Equation.3">
                  <p:embed/>
                  <p:pic>
                    <p:nvPicPr>
                      <p:cNvPr id="0" name="Picture 2"/>
                      <p:cNvPicPr>
                        <a:picLocks noChangeAspect="1" noChangeArrowheads="1"/>
                      </p:cNvPicPr>
                      <p:nvPr/>
                    </p:nvPicPr>
                    <p:blipFill>
                      <a:blip r:embed="rId4"/>
                      <a:srcRect/>
                      <a:stretch>
                        <a:fillRect/>
                      </a:stretch>
                    </p:blipFill>
                    <p:spPr bwMode="auto">
                      <a:xfrm>
                        <a:off x="6999668" y="1001177"/>
                        <a:ext cx="1847850" cy="940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p:nvPr/>
        </p:nvSpPr>
        <p:spPr>
          <a:xfrm>
            <a:off x="228600" y="178484"/>
            <a:ext cx="6629400" cy="369332"/>
          </a:xfrm>
          <a:prstGeom prst="rect">
            <a:avLst/>
          </a:prstGeom>
        </p:spPr>
        <p:txBody>
          <a:bodyPr wrap="square">
            <a:spAutoFit/>
          </a:bodyPr>
          <a:lstStyle/>
          <a:p>
            <a:pPr>
              <a:buNone/>
            </a:pPr>
            <a:r>
              <a:rPr lang="en-US" b="1" dirty="0"/>
              <a:t>4. The permutations in a circle are called circular permutations.</a:t>
            </a:r>
          </a:p>
        </p:txBody>
      </p:sp>
      <p:sp>
        <p:nvSpPr>
          <p:cNvPr id="9" name="Rectangle 8"/>
          <p:cNvSpPr/>
          <p:nvPr/>
        </p:nvSpPr>
        <p:spPr>
          <a:xfrm>
            <a:off x="533400" y="595355"/>
            <a:ext cx="7010400" cy="369332"/>
          </a:xfrm>
          <a:prstGeom prst="rect">
            <a:avLst/>
          </a:prstGeom>
        </p:spPr>
        <p:txBody>
          <a:bodyPr wrap="square">
            <a:spAutoFit/>
          </a:bodyPr>
          <a:lstStyle/>
          <a:p>
            <a:pPr>
              <a:buNone/>
            </a:pPr>
            <a:r>
              <a:rPr lang="en-US" dirty="0"/>
              <a:t>The number of circular permutations of ‘n’ different things = (n-1)!</a:t>
            </a:r>
          </a:p>
        </p:txBody>
      </p:sp>
      <p:sp>
        <p:nvSpPr>
          <p:cNvPr id="10" name="Rectangle 9"/>
          <p:cNvSpPr/>
          <p:nvPr/>
        </p:nvSpPr>
        <p:spPr>
          <a:xfrm>
            <a:off x="304800" y="1111930"/>
            <a:ext cx="6705600" cy="369332"/>
          </a:xfrm>
          <a:prstGeom prst="rect">
            <a:avLst/>
          </a:prstGeom>
        </p:spPr>
        <p:txBody>
          <a:bodyPr wrap="square">
            <a:spAutoFit/>
          </a:bodyPr>
          <a:lstStyle/>
          <a:p>
            <a:pPr>
              <a:buNone/>
            </a:pPr>
            <a:r>
              <a:rPr lang="en-US" b="1" dirty="0"/>
              <a:t>5. The number of different arrangements for n beads in a necklace is</a:t>
            </a:r>
          </a:p>
        </p:txBody>
      </p:sp>
      <p:grpSp>
        <p:nvGrpSpPr>
          <p:cNvPr id="12" name="Group 11"/>
          <p:cNvGrpSpPr/>
          <p:nvPr/>
        </p:nvGrpSpPr>
        <p:grpSpPr>
          <a:xfrm>
            <a:off x="124353" y="1592015"/>
            <a:ext cx="6166909" cy="1066800"/>
            <a:chOff x="124353" y="1592015"/>
            <a:chExt cx="6166909" cy="1066800"/>
          </a:xfrm>
        </p:grpSpPr>
        <p:sp>
          <p:nvSpPr>
            <p:cNvPr id="11" name="Rectangle 10"/>
            <p:cNvSpPr/>
            <p:nvPr/>
          </p:nvSpPr>
          <p:spPr>
            <a:xfrm>
              <a:off x="124353" y="1863805"/>
              <a:ext cx="1906356" cy="523220"/>
            </a:xfrm>
            <a:prstGeom prst="rect">
              <a:avLst/>
            </a:prstGeom>
          </p:spPr>
          <p:txBody>
            <a:bodyPr wrap="none">
              <a:spAutoFit/>
            </a:bodyPr>
            <a:lstStyle/>
            <a:p>
              <a:r>
                <a:rPr lang="en-US" b="1" dirty="0"/>
                <a:t>To prove:- </a:t>
              </a:r>
              <a:r>
                <a:rPr lang="en-US" sz="2800" b="1" baseline="30000" dirty="0" err="1"/>
                <a:t>n</a:t>
              </a:r>
              <a:r>
                <a:rPr lang="en-US" sz="2800" b="1" dirty="0" err="1"/>
                <a:t>p</a:t>
              </a:r>
              <a:r>
                <a:rPr lang="en-US" sz="2800" b="1" baseline="-25000" dirty="0" err="1"/>
                <a:t>r</a:t>
              </a:r>
              <a:r>
                <a:rPr lang="en-US" b="1" dirty="0"/>
                <a:t> or </a:t>
              </a:r>
            </a:p>
          </p:txBody>
        </p:sp>
        <p:graphicFrame>
          <p:nvGraphicFramePr>
            <p:cNvPr id="13" name="Object 2"/>
            <p:cNvGraphicFramePr>
              <a:graphicFrameLocks noChangeAspect="1"/>
            </p:cNvGraphicFramePr>
            <p:nvPr>
              <p:extLst>
                <p:ext uri="{D42A27DB-BD31-4B8C-83A1-F6EECF244321}">
                  <p14:modId xmlns:p14="http://schemas.microsoft.com/office/powerpoint/2010/main" val="3068333104"/>
                </p:ext>
              </p:extLst>
            </p:nvPr>
          </p:nvGraphicFramePr>
          <p:xfrm>
            <a:off x="1785937" y="1592015"/>
            <a:ext cx="4505325" cy="1066800"/>
          </p:xfrm>
          <a:graphic>
            <a:graphicData uri="http://schemas.openxmlformats.org/presentationml/2006/ole">
              <mc:AlternateContent xmlns:mc="http://schemas.openxmlformats.org/markup-compatibility/2006">
                <mc:Choice xmlns:v="urn:schemas-microsoft-com:vml" Requires="v">
                  <p:oleObj spid="_x0000_s72772" name="Equation" r:id="rId5" imgW="1015920" imgH="419040" progId="Equation.3">
                    <p:embed/>
                  </p:oleObj>
                </mc:Choice>
                <mc:Fallback>
                  <p:oleObj name="Equation" r:id="rId5" imgW="101592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5937" y="1592015"/>
                          <a:ext cx="4505325"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 name="Rectangle 13"/>
          <p:cNvSpPr/>
          <p:nvPr/>
        </p:nvSpPr>
        <p:spPr>
          <a:xfrm>
            <a:off x="296214" y="2658815"/>
            <a:ext cx="771750" cy="369332"/>
          </a:xfrm>
          <a:prstGeom prst="rect">
            <a:avLst/>
          </a:prstGeom>
        </p:spPr>
        <p:txBody>
          <a:bodyPr wrap="none">
            <a:spAutoFit/>
          </a:bodyPr>
          <a:lstStyle/>
          <a:p>
            <a:r>
              <a:rPr lang="en-US" b="1" dirty="0"/>
              <a:t>proof:</a:t>
            </a:r>
          </a:p>
        </p:txBody>
      </p:sp>
      <p:sp>
        <p:nvSpPr>
          <p:cNvPr id="15" name="Rectangle 14"/>
          <p:cNvSpPr/>
          <p:nvPr/>
        </p:nvSpPr>
        <p:spPr>
          <a:xfrm>
            <a:off x="1050792" y="2658815"/>
            <a:ext cx="7847436" cy="646331"/>
          </a:xfrm>
          <a:prstGeom prst="rect">
            <a:avLst/>
          </a:prstGeom>
        </p:spPr>
        <p:txBody>
          <a:bodyPr wrap="square">
            <a:spAutoFit/>
          </a:bodyPr>
          <a:lstStyle/>
          <a:p>
            <a:r>
              <a:rPr lang="en-US" dirty="0"/>
              <a:t>The number of permutation of n deferent things taken r at a time is the same as then umber of ways in which r places can be filled up by n different things.</a:t>
            </a:r>
          </a:p>
        </p:txBody>
      </p:sp>
      <p:grpSp>
        <p:nvGrpSpPr>
          <p:cNvPr id="16" name="Group 15"/>
          <p:cNvGrpSpPr/>
          <p:nvPr/>
        </p:nvGrpSpPr>
        <p:grpSpPr>
          <a:xfrm>
            <a:off x="266700" y="3447386"/>
            <a:ext cx="8610600" cy="1447800"/>
            <a:chOff x="228600" y="3505200"/>
            <a:chExt cx="8610600" cy="1447800"/>
          </a:xfrm>
        </p:grpSpPr>
        <p:cxnSp>
          <p:nvCxnSpPr>
            <p:cNvPr id="17" name="Straight Connector 16"/>
            <p:cNvCxnSpPr/>
            <p:nvPr/>
          </p:nvCxnSpPr>
          <p:spPr>
            <a:xfrm>
              <a:off x="228600" y="4419600"/>
              <a:ext cx="8610600" cy="1588"/>
            </a:xfrm>
            <a:prstGeom prst="line">
              <a:avLst/>
            </a:prstGeom>
          </p:spPr>
          <p:style>
            <a:lnRef idx="2">
              <a:schemeClr val="dk1"/>
            </a:lnRef>
            <a:fillRef idx="0">
              <a:schemeClr val="dk1"/>
            </a:fillRef>
            <a:effectRef idx="1">
              <a:schemeClr val="dk1"/>
            </a:effectRef>
            <a:fontRef idx="minor">
              <a:schemeClr val="tx1"/>
            </a:fontRef>
          </p:style>
        </p:cxnSp>
        <p:sp>
          <p:nvSpPr>
            <p:cNvPr id="18" name="Left Bracket 17"/>
            <p:cNvSpPr/>
            <p:nvPr/>
          </p:nvSpPr>
          <p:spPr>
            <a:xfrm rot="16200000">
              <a:off x="647700" y="3771900"/>
              <a:ext cx="228600" cy="60960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Left Bracket 18"/>
            <p:cNvSpPr/>
            <p:nvPr/>
          </p:nvSpPr>
          <p:spPr>
            <a:xfrm rot="16200000">
              <a:off x="1485900" y="3771900"/>
              <a:ext cx="228600" cy="60960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Left Bracket 19"/>
            <p:cNvSpPr/>
            <p:nvPr/>
          </p:nvSpPr>
          <p:spPr>
            <a:xfrm rot="16200000">
              <a:off x="2476500" y="3771900"/>
              <a:ext cx="228600" cy="60960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Left Bracket 20"/>
            <p:cNvSpPr/>
            <p:nvPr/>
          </p:nvSpPr>
          <p:spPr>
            <a:xfrm rot="16200000">
              <a:off x="5295901" y="3771901"/>
              <a:ext cx="228599" cy="609598"/>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Left Bracket 21"/>
            <p:cNvSpPr/>
            <p:nvPr/>
          </p:nvSpPr>
          <p:spPr>
            <a:xfrm rot="16200000">
              <a:off x="6515100" y="3771900"/>
              <a:ext cx="228600" cy="60960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Text Box 6"/>
            <p:cNvSpPr txBox="1">
              <a:spLocks noChangeArrowheads="1"/>
            </p:cNvSpPr>
            <p:nvPr/>
          </p:nvSpPr>
          <p:spPr bwMode="auto">
            <a:xfrm>
              <a:off x="1219200" y="3505200"/>
              <a:ext cx="8382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lang="en-US" sz="2400" dirty="0" smtClean="0">
                  <a:latin typeface="Calibri" pitchFamily="34" charset="0"/>
                  <a:cs typeface="Arial" pitchFamily="34" charset="0"/>
                </a:rPr>
                <a:t>n - 1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4" name="Text Box 6"/>
            <p:cNvSpPr txBox="1">
              <a:spLocks noChangeArrowheads="1"/>
            </p:cNvSpPr>
            <p:nvPr/>
          </p:nvSpPr>
          <p:spPr bwMode="auto">
            <a:xfrm>
              <a:off x="5181600" y="4495800"/>
              <a:ext cx="609600" cy="38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lang="en-US" sz="2400" dirty="0" smtClean="0">
                  <a:latin typeface="Calibri" pitchFamily="34" charset="0"/>
                  <a:cs typeface="Arial" pitchFamily="34" charset="0"/>
                </a:rPr>
                <a:t>r-1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5" name="Text Box 6"/>
            <p:cNvSpPr txBox="1">
              <a:spLocks noChangeArrowheads="1"/>
            </p:cNvSpPr>
            <p:nvPr/>
          </p:nvSpPr>
          <p:spPr bwMode="auto">
            <a:xfrm>
              <a:off x="1371600" y="4467225"/>
              <a:ext cx="381000" cy="4095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lang="en-US" sz="2400" dirty="0" smtClean="0">
                  <a:latin typeface="Calibri" pitchFamily="34" charset="0"/>
                  <a:cs typeface="Arial" pitchFamily="34" charset="0"/>
                </a:rPr>
                <a:t>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6" name="Text Box 6"/>
            <p:cNvSpPr txBox="1">
              <a:spLocks noChangeArrowheads="1"/>
            </p:cNvSpPr>
            <p:nvPr/>
          </p:nvSpPr>
          <p:spPr bwMode="auto">
            <a:xfrm>
              <a:off x="6248400" y="3505200"/>
              <a:ext cx="990600" cy="3809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dirty="0" smtClean="0">
                  <a:ln>
                    <a:noFill/>
                  </a:ln>
                  <a:solidFill>
                    <a:schemeClr val="tx1"/>
                  </a:solidFill>
                  <a:effectLst/>
                  <a:latin typeface="Calibri" pitchFamily="34" charset="0"/>
                  <a:cs typeface="Arial" pitchFamily="34" charset="0"/>
                </a:rPr>
                <a:t>n-(r-1)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7" name="Text Box 6"/>
            <p:cNvSpPr txBox="1">
              <a:spLocks noChangeArrowheads="1"/>
            </p:cNvSpPr>
            <p:nvPr/>
          </p:nvSpPr>
          <p:spPr bwMode="auto">
            <a:xfrm>
              <a:off x="6477000" y="4467225"/>
              <a:ext cx="323850" cy="4095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lang="en-US" sz="2400" dirty="0" smtClean="0">
                  <a:latin typeface="Calibri" pitchFamily="34" charset="0"/>
                  <a:cs typeface="Arial" pitchFamily="34" charset="0"/>
                </a:rPr>
                <a:t>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8" name="Text Box 6"/>
            <p:cNvSpPr txBox="1">
              <a:spLocks noChangeArrowheads="1"/>
            </p:cNvSpPr>
            <p:nvPr/>
          </p:nvSpPr>
          <p:spPr bwMode="auto">
            <a:xfrm>
              <a:off x="533400" y="4419600"/>
              <a:ext cx="323850" cy="4095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lang="en-US" sz="2400" dirty="0" smtClean="0">
                  <a:latin typeface="Calibri" pitchFamily="34" charset="0"/>
                  <a:cs typeface="Arial" pitchFamily="34" charset="0"/>
                </a:rPr>
                <a:t>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9" name="Text Box 6"/>
            <p:cNvSpPr txBox="1">
              <a:spLocks noChangeArrowheads="1"/>
            </p:cNvSpPr>
            <p:nvPr/>
          </p:nvSpPr>
          <p:spPr bwMode="auto">
            <a:xfrm>
              <a:off x="2362200" y="4467225"/>
              <a:ext cx="323850" cy="4095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lang="en-US" sz="2400" dirty="0" smtClean="0">
                  <a:latin typeface="Calibri" pitchFamily="34" charset="0"/>
                  <a:cs typeface="Arial" pitchFamily="34" charset="0"/>
                </a:rPr>
                <a:t>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0" name="Text Box 6"/>
            <p:cNvSpPr txBox="1">
              <a:spLocks noChangeArrowheads="1"/>
            </p:cNvSpPr>
            <p:nvPr/>
          </p:nvSpPr>
          <p:spPr bwMode="auto">
            <a:xfrm>
              <a:off x="4953000" y="3505200"/>
              <a:ext cx="990600" cy="38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dirty="0" smtClean="0">
                  <a:ln>
                    <a:noFill/>
                  </a:ln>
                  <a:solidFill>
                    <a:schemeClr val="tx1"/>
                  </a:solidFill>
                  <a:effectLst/>
                  <a:latin typeface="Calibri" pitchFamily="34" charset="0"/>
                  <a:cs typeface="Arial" pitchFamily="34" charset="0"/>
                </a:rPr>
                <a:t>n-(r-2)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1" name="Text Box 6"/>
            <p:cNvSpPr txBox="1">
              <a:spLocks noChangeArrowheads="1"/>
            </p:cNvSpPr>
            <p:nvPr/>
          </p:nvSpPr>
          <p:spPr bwMode="auto">
            <a:xfrm>
              <a:off x="609600" y="3505200"/>
              <a:ext cx="323850" cy="4095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dirty="0" smtClean="0">
                  <a:ln>
                    <a:noFill/>
                  </a:ln>
                  <a:solidFill>
                    <a:schemeClr val="tx1"/>
                  </a:solidFill>
                  <a:effectLst/>
                  <a:latin typeface="Calibri" pitchFamily="34" charset="0"/>
                  <a:cs typeface="Arial" pitchFamily="34" charset="0"/>
                </a:rPr>
                <a:t>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2" name="Text Box 6"/>
            <p:cNvSpPr txBox="1">
              <a:spLocks noChangeArrowheads="1"/>
            </p:cNvSpPr>
            <p:nvPr/>
          </p:nvSpPr>
          <p:spPr bwMode="auto">
            <a:xfrm>
              <a:off x="2209800" y="3505200"/>
              <a:ext cx="8382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lang="en-US" sz="2400" dirty="0" smtClean="0">
                  <a:latin typeface="Calibri" pitchFamily="34" charset="0"/>
                  <a:cs typeface="Arial" pitchFamily="34" charset="0"/>
                </a:rPr>
                <a:t>n - 2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3" name="Text Box 6"/>
            <p:cNvSpPr txBox="1">
              <a:spLocks noChangeArrowheads="1"/>
            </p:cNvSpPr>
            <p:nvPr/>
          </p:nvSpPr>
          <p:spPr bwMode="auto">
            <a:xfrm>
              <a:off x="7543800" y="3810000"/>
              <a:ext cx="1143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lang="en-US" sz="2400" dirty="0" smtClean="0">
                  <a:latin typeface="Calibri" pitchFamily="34" charset="0"/>
                  <a:cs typeface="Arial" pitchFamily="34" charset="0"/>
                </a:rPr>
                <a:t>← ways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4" name="Text Box 6"/>
            <p:cNvSpPr txBox="1">
              <a:spLocks noChangeArrowheads="1"/>
            </p:cNvSpPr>
            <p:nvPr/>
          </p:nvSpPr>
          <p:spPr bwMode="auto">
            <a:xfrm>
              <a:off x="7391400" y="4572000"/>
              <a:ext cx="1447800" cy="38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lang="en-US" sz="2400" dirty="0" smtClean="0">
                  <a:latin typeface="Calibri" pitchFamily="34" charset="0"/>
                  <a:cs typeface="Arial" pitchFamily="34" charset="0"/>
                </a:rPr>
                <a:t>← places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5" name="Text Box 6"/>
            <p:cNvSpPr txBox="1">
              <a:spLocks noChangeArrowheads="1"/>
            </p:cNvSpPr>
            <p:nvPr/>
          </p:nvSpPr>
          <p:spPr bwMode="auto">
            <a:xfrm>
              <a:off x="3048000" y="3810000"/>
              <a:ext cx="2133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lang="en-US" sz="2400" dirty="0" smtClean="0">
                  <a:latin typeface="Calibri" pitchFamily="34" charset="0"/>
                  <a:cs typeface="Arial" pitchFamily="34" charset="0"/>
                </a:rPr>
                <a: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7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27AA4B2-60D5-4EE1-B0A1-04B5E00679CC}" type="datetime1">
              <a:rPr lang="en-US" smtClean="0"/>
              <a:t>7/30/2023</a:t>
            </a:fld>
            <a:endParaRPr lang="en-US" dirty="0"/>
          </a:p>
        </p:txBody>
      </p:sp>
      <p:sp>
        <p:nvSpPr>
          <p:cNvPr id="4" name="Footer Placeholder 3"/>
          <p:cNvSpPr>
            <a:spLocks noGrp="1"/>
          </p:cNvSpPr>
          <p:nvPr>
            <p:ph type="ftr" sz="quarter" idx="11"/>
          </p:nvPr>
        </p:nvSpPr>
        <p:spPr/>
        <p:txBody>
          <a:bodyPr/>
          <a:lstStyle/>
          <a:p>
            <a:r>
              <a:rPr lang="en-US" smtClean="0"/>
              <a:t>prepared by Jay Narayan Jha</a:t>
            </a:r>
            <a:endParaRPr lang="en-US"/>
          </a:p>
        </p:txBody>
      </p:sp>
      <p:sp>
        <p:nvSpPr>
          <p:cNvPr id="5" name="Slide Number Placeholder 4"/>
          <p:cNvSpPr>
            <a:spLocks noGrp="1"/>
          </p:cNvSpPr>
          <p:nvPr>
            <p:ph type="sldNum" sz="quarter" idx="12"/>
          </p:nvPr>
        </p:nvSpPr>
        <p:spPr/>
        <p:txBody>
          <a:bodyPr/>
          <a:lstStyle/>
          <a:p>
            <a:fld id="{3C8D7F02-DCD7-4EB4-81DD-47A339250009}" type="slidenum">
              <a:rPr lang="en-US" smtClean="0"/>
              <a:pPr/>
              <a:t>8</a:t>
            </a:fld>
            <a:endParaRPr lang="en-US"/>
          </a:p>
        </p:txBody>
      </p:sp>
      <p:sp>
        <p:nvSpPr>
          <p:cNvPr id="7475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4753" name="Object 1"/>
          <p:cNvGraphicFramePr>
            <a:graphicFrameLocks noChangeAspect="1"/>
          </p:cNvGraphicFramePr>
          <p:nvPr>
            <p:extLst>
              <p:ext uri="{D42A27DB-BD31-4B8C-83A1-F6EECF244321}">
                <p14:modId xmlns:p14="http://schemas.microsoft.com/office/powerpoint/2010/main" val="1375852641"/>
              </p:ext>
            </p:extLst>
          </p:nvPr>
        </p:nvGraphicFramePr>
        <p:xfrm>
          <a:off x="1600200" y="2546360"/>
          <a:ext cx="5324475" cy="933450"/>
        </p:xfrm>
        <a:graphic>
          <a:graphicData uri="http://schemas.openxmlformats.org/presentationml/2006/ole">
            <mc:AlternateContent xmlns:mc="http://schemas.openxmlformats.org/markup-compatibility/2006">
              <mc:Choice xmlns:v="urn:schemas-microsoft-com:vml" Requires="v">
                <p:oleObj spid="_x0000_s74888" name="Equation" r:id="rId3" imgW="2387600" imgH="419100" progId="Equation.3">
                  <p:embed/>
                </p:oleObj>
              </mc:Choice>
              <mc:Fallback>
                <p:oleObj name="Equation" r:id="rId3" imgW="2387600" imgH="419100" progId="Equation.3">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546360"/>
                        <a:ext cx="5324475"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5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4755" name="Object 3"/>
          <p:cNvGraphicFramePr>
            <a:graphicFrameLocks noChangeAspect="1"/>
          </p:cNvGraphicFramePr>
          <p:nvPr>
            <p:extLst>
              <p:ext uri="{D42A27DB-BD31-4B8C-83A1-F6EECF244321}">
                <p14:modId xmlns:p14="http://schemas.microsoft.com/office/powerpoint/2010/main" val="2562309310"/>
              </p:ext>
            </p:extLst>
          </p:nvPr>
        </p:nvGraphicFramePr>
        <p:xfrm>
          <a:off x="1209675" y="3716940"/>
          <a:ext cx="7477125" cy="933450"/>
        </p:xfrm>
        <a:graphic>
          <a:graphicData uri="http://schemas.openxmlformats.org/presentationml/2006/ole">
            <mc:AlternateContent xmlns:mc="http://schemas.openxmlformats.org/markup-compatibility/2006">
              <mc:Choice xmlns:v="urn:schemas-microsoft-com:vml" Requires="v">
                <p:oleObj spid="_x0000_s74889" name="Equation" r:id="rId5" imgW="3352800" imgH="419100" progId="Equation.3">
                  <p:embed/>
                </p:oleObj>
              </mc:Choice>
              <mc:Fallback>
                <p:oleObj name="Equation" r:id="rId5" imgW="3352800" imgH="4191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9675" y="3716940"/>
                        <a:ext cx="7477125"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4757" name="Object 5"/>
          <p:cNvGraphicFramePr>
            <a:graphicFrameLocks noChangeAspect="1"/>
          </p:cNvGraphicFramePr>
          <p:nvPr>
            <p:extLst>
              <p:ext uri="{D42A27DB-BD31-4B8C-83A1-F6EECF244321}">
                <p14:modId xmlns:p14="http://schemas.microsoft.com/office/powerpoint/2010/main" val="4103474315"/>
              </p:ext>
            </p:extLst>
          </p:nvPr>
        </p:nvGraphicFramePr>
        <p:xfrm>
          <a:off x="1409209" y="4615724"/>
          <a:ext cx="1524000" cy="1140092"/>
        </p:xfrm>
        <a:graphic>
          <a:graphicData uri="http://schemas.openxmlformats.org/presentationml/2006/ole">
            <mc:AlternateContent xmlns:mc="http://schemas.openxmlformats.org/markup-compatibility/2006">
              <mc:Choice xmlns:v="urn:schemas-microsoft-com:vml" Requires="v">
                <p:oleObj spid="_x0000_s74890" name="Equation" r:id="rId7" imgW="558720" imgH="419040" progId="Equation.3">
                  <p:embed/>
                </p:oleObj>
              </mc:Choice>
              <mc:Fallback>
                <p:oleObj name="Equation" r:id="rId7" imgW="558720" imgH="419040" progId="Equation.3">
                  <p:embed/>
                  <p:pic>
                    <p:nvPicPr>
                      <p:cNvPr id="0" name="Picture 5"/>
                      <p:cNvPicPr>
                        <a:picLocks noChangeAspect="1" noChangeArrowheads="1"/>
                      </p:cNvPicPr>
                      <p:nvPr/>
                    </p:nvPicPr>
                    <p:blipFill>
                      <a:blip r:embed="rId8"/>
                      <a:srcRect/>
                      <a:stretch>
                        <a:fillRect/>
                      </a:stretch>
                    </p:blipFill>
                    <p:spPr bwMode="auto">
                      <a:xfrm>
                        <a:off x="1409209" y="4615724"/>
                        <a:ext cx="1524000" cy="11400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685800" y="1102296"/>
            <a:ext cx="4572000" cy="369332"/>
          </a:xfrm>
          <a:prstGeom prst="rect">
            <a:avLst/>
          </a:prstGeom>
        </p:spPr>
        <p:txBody>
          <a:bodyPr>
            <a:spAutoFit/>
          </a:bodyPr>
          <a:lstStyle/>
          <a:p>
            <a:r>
              <a:rPr lang="en-US" dirty="0"/>
              <a:t>= n(n- 1) (n- 2) ……. n- (r-1</a:t>
            </a:r>
            <a:r>
              <a:rPr lang="en-US" dirty="0" smtClean="0"/>
              <a:t>)</a:t>
            </a:r>
            <a:endParaRPr lang="en-US" dirty="0"/>
          </a:p>
        </p:txBody>
      </p:sp>
      <p:sp>
        <p:nvSpPr>
          <p:cNvPr id="7" name="Rectangle 6"/>
          <p:cNvSpPr/>
          <p:nvPr/>
        </p:nvSpPr>
        <p:spPr>
          <a:xfrm>
            <a:off x="673101" y="1544082"/>
            <a:ext cx="4572000" cy="369332"/>
          </a:xfrm>
          <a:prstGeom prst="rect">
            <a:avLst/>
          </a:prstGeom>
        </p:spPr>
        <p:txBody>
          <a:bodyPr>
            <a:spAutoFit/>
          </a:bodyPr>
          <a:lstStyle/>
          <a:p>
            <a:r>
              <a:rPr lang="en-US" dirty="0"/>
              <a:t> = n(n- 1) (n- 2) …….. (n-r+1</a:t>
            </a:r>
            <a:r>
              <a:rPr lang="en-US" dirty="0" smtClean="0"/>
              <a:t>)</a:t>
            </a:r>
            <a:endParaRPr lang="en-US" dirty="0"/>
          </a:p>
        </p:txBody>
      </p:sp>
      <p:sp>
        <p:nvSpPr>
          <p:cNvPr id="8" name="Rectangle 7"/>
          <p:cNvSpPr/>
          <p:nvPr/>
        </p:nvSpPr>
        <p:spPr>
          <a:xfrm>
            <a:off x="647209" y="1992888"/>
            <a:ext cx="4572000" cy="369332"/>
          </a:xfrm>
          <a:prstGeom prst="rect">
            <a:avLst/>
          </a:prstGeom>
        </p:spPr>
        <p:txBody>
          <a:bodyPr>
            <a:spAutoFit/>
          </a:bodyPr>
          <a:lstStyle/>
          <a:p>
            <a:r>
              <a:rPr lang="en-US" dirty="0"/>
              <a:t>i.e.  p(</a:t>
            </a:r>
            <a:r>
              <a:rPr lang="en-US" dirty="0" err="1"/>
              <a:t>n,r</a:t>
            </a:r>
            <a:r>
              <a:rPr lang="en-US" dirty="0"/>
              <a:t>)  = n(n- 1) (n- 2) …….. (n-r+1) </a:t>
            </a:r>
          </a:p>
        </p:txBody>
      </p:sp>
      <p:sp>
        <p:nvSpPr>
          <p:cNvPr id="17" name="Rectangle 16"/>
          <p:cNvSpPr/>
          <p:nvPr/>
        </p:nvSpPr>
        <p:spPr>
          <a:xfrm>
            <a:off x="245772" y="0"/>
            <a:ext cx="3345916" cy="369332"/>
          </a:xfrm>
          <a:prstGeom prst="rect">
            <a:avLst/>
          </a:prstGeom>
        </p:spPr>
        <p:txBody>
          <a:bodyPr wrap="none">
            <a:spAutoFit/>
          </a:bodyPr>
          <a:lstStyle/>
          <a:p>
            <a:r>
              <a:rPr lang="en-US" dirty="0"/>
              <a:t>By the basic principle of counting </a:t>
            </a:r>
          </a:p>
        </p:txBody>
      </p:sp>
      <p:sp>
        <p:nvSpPr>
          <p:cNvPr id="18" name="Rectangle 17"/>
          <p:cNvSpPr/>
          <p:nvPr/>
        </p:nvSpPr>
        <p:spPr>
          <a:xfrm>
            <a:off x="647209" y="344636"/>
            <a:ext cx="6782291" cy="369332"/>
          </a:xfrm>
          <a:prstGeom prst="rect">
            <a:avLst/>
          </a:prstGeom>
        </p:spPr>
        <p:txBody>
          <a:bodyPr wrap="square">
            <a:spAutoFit/>
          </a:bodyPr>
          <a:lstStyle/>
          <a:p>
            <a:r>
              <a:rPr lang="en-US" dirty="0"/>
              <a:t>the total number of ways in which the r places can be filled </a:t>
            </a:r>
            <a:r>
              <a:rPr lang="en-US" dirty="0" smtClean="0"/>
              <a:t>up</a:t>
            </a:r>
            <a:endParaRPr lang="en-US" dirty="0"/>
          </a:p>
        </p:txBody>
      </p:sp>
      <p:sp>
        <p:nvSpPr>
          <p:cNvPr id="19" name="Rectangle 18"/>
          <p:cNvSpPr/>
          <p:nvPr/>
        </p:nvSpPr>
        <p:spPr>
          <a:xfrm>
            <a:off x="647209" y="691158"/>
            <a:ext cx="4572000" cy="369332"/>
          </a:xfrm>
          <a:prstGeom prst="rect">
            <a:avLst/>
          </a:prstGeom>
        </p:spPr>
        <p:txBody>
          <a:bodyPr>
            <a:spAutoFit/>
          </a:bodyPr>
          <a:lstStyle/>
          <a:p>
            <a:r>
              <a:rPr lang="en-US" dirty="0"/>
              <a:t> = n(n- 1) (n- 2) …….to r factors</a:t>
            </a:r>
            <a:r>
              <a:rPr lang="en-US" dirty="0" smtClean="0"/>
              <a:t>.</a:t>
            </a:r>
            <a:endParaRPr lang="en-US" dirty="0"/>
          </a:p>
        </p:txBody>
      </p:sp>
      <p:graphicFrame>
        <p:nvGraphicFramePr>
          <p:cNvPr id="20" name="Object 5"/>
          <p:cNvGraphicFramePr>
            <a:graphicFrameLocks noChangeAspect="1"/>
          </p:cNvGraphicFramePr>
          <p:nvPr>
            <p:extLst>
              <p:ext uri="{D42A27DB-BD31-4B8C-83A1-F6EECF244321}">
                <p14:modId xmlns:p14="http://schemas.microsoft.com/office/powerpoint/2010/main" val="3123272810"/>
              </p:ext>
            </p:extLst>
          </p:nvPr>
        </p:nvGraphicFramePr>
        <p:xfrm>
          <a:off x="3852863" y="4887913"/>
          <a:ext cx="2735262" cy="1139825"/>
        </p:xfrm>
        <a:graphic>
          <a:graphicData uri="http://schemas.openxmlformats.org/presentationml/2006/ole">
            <mc:AlternateContent xmlns:mc="http://schemas.openxmlformats.org/markup-compatibility/2006">
              <mc:Choice xmlns:v="urn:schemas-microsoft-com:vml" Requires="v">
                <p:oleObj spid="_x0000_s74891" name="Equation" r:id="rId9" imgW="1002960" imgH="419040" progId="Equation.3">
                  <p:embed/>
                </p:oleObj>
              </mc:Choice>
              <mc:Fallback>
                <p:oleObj name="Equation" r:id="rId9" imgW="1002960" imgH="419040" progId="Equation.3">
                  <p:embed/>
                  <p:pic>
                    <p:nvPicPr>
                      <p:cNvPr id="0" name=""/>
                      <p:cNvPicPr>
                        <a:picLocks noChangeAspect="1" noChangeArrowheads="1"/>
                      </p:cNvPicPr>
                      <p:nvPr/>
                    </p:nvPicPr>
                    <p:blipFill>
                      <a:blip r:embed="rId10"/>
                      <a:srcRect/>
                      <a:stretch>
                        <a:fillRect/>
                      </a:stretch>
                    </p:blipFill>
                    <p:spPr bwMode="auto">
                      <a:xfrm>
                        <a:off x="3852863" y="4887913"/>
                        <a:ext cx="2735262" cy="1139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7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7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7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7"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84FC021-D6C3-4AE3-B515-BBC19D49EF46}" type="datetime1">
              <a:rPr lang="en-US" smtClean="0"/>
              <a:t>7/30/2023</a:t>
            </a:fld>
            <a:endParaRPr lang="en-US"/>
          </a:p>
        </p:txBody>
      </p:sp>
      <p:sp>
        <p:nvSpPr>
          <p:cNvPr id="4" name="Footer Placeholder 3"/>
          <p:cNvSpPr>
            <a:spLocks noGrp="1"/>
          </p:cNvSpPr>
          <p:nvPr>
            <p:ph type="ftr" sz="quarter" idx="11"/>
          </p:nvPr>
        </p:nvSpPr>
        <p:spPr/>
        <p:txBody>
          <a:bodyPr/>
          <a:lstStyle/>
          <a:p>
            <a:r>
              <a:rPr lang="en-US" smtClean="0"/>
              <a:t>prepared by Jay Narayan Jha</a:t>
            </a:r>
            <a:endParaRPr lang="en-US"/>
          </a:p>
        </p:txBody>
      </p:sp>
      <p:sp>
        <p:nvSpPr>
          <p:cNvPr id="5" name="Slide Number Placeholder 4"/>
          <p:cNvSpPr>
            <a:spLocks noGrp="1"/>
          </p:cNvSpPr>
          <p:nvPr>
            <p:ph type="sldNum" sz="quarter" idx="12"/>
          </p:nvPr>
        </p:nvSpPr>
        <p:spPr/>
        <p:txBody>
          <a:bodyPr/>
          <a:lstStyle/>
          <a:p>
            <a:fld id="{3C8D7F02-DCD7-4EB4-81DD-47A339250009}" type="slidenum">
              <a:rPr lang="en-US" smtClean="0"/>
              <a:pPr/>
              <a:t>9</a:t>
            </a:fld>
            <a:endParaRPr lang="en-US"/>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32500" r="40000" b="5428"/>
          <a:stretch/>
        </p:blipFill>
        <p:spPr>
          <a:xfrm rot="5400000">
            <a:off x="2713037" y="-2544763"/>
            <a:ext cx="2803525" cy="8077200"/>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8333" t="2002" r="10834" b="5429"/>
          <a:stretch/>
        </p:blipFill>
        <p:spPr>
          <a:xfrm>
            <a:off x="1333500" y="2606675"/>
            <a:ext cx="6477000" cy="4114800"/>
          </a:xfrm>
          <a:prstGeom prst="rect">
            <a:avLst/>
          </a:prstGeom>
        </p:spPr>
      </p:pic>
    </p:spTree>
    <p:extLst>
      <p:ext uri="{BB962C8B-B14F-4D97-AF65-F5344CB8AC3E}">
        <p14:creationId xmlns:p14="http://schemas.microsoft.com/office/powerpoint/2010/main" val="3080508977"/>
      </p:ext>
    </p:extLst>
  </p:cSld>
  <p:clrMapOvr>
    <a:masterClrMapping/>
  </p:clrMapOvr>
  <p:timing>
    <p:tnLst>
      <p:par>
        <p:cTn id="1" dur="indefinite" restart="never" nodeType="tmRoot"/>
      </p:par>
    </p:tnLst>
  </p:timing>
</p:sld>
</file>

<file path=ppt/theme/theme1.xml><?xml version="1.0" encoding="utf-8"?>
<a:theme xmlns:a="http://schemas.openxmlformats.org/drawingml/2006/main" name="08software">
  <a:themeElements>
    <a:clrScheme name="01abstra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01abstrac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01abstra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1abstra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1abstra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1abstra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1abstra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1abstra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1abstra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1abstra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1abstra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1abstra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1abstra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1abstra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Black"/>
        <a:ea typeface=""/>
        <a:cs typeface=""/>
      </a:majorFont>
      <a:minorFont>
        <a:latin typeface="Arial Blac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TS101951753</Template>
  <TotalTime>3792</TotalTime>
  <Words>3673</Words>
  <Application>Microsoft Office PowerPoint</Application>
  <PresentationFormat>On-screen Show (4:3)</PresentationFormat>
  <Paragraphs>509</Paragraphs>
  <Slides>42</Slides>
  <Notes>3</Notes>
  <HiddenSlides>0</HiddenSlides>
  <MMClips>0</MMClips>
  <ScaleCrop>false</ScaleCrop>
  <HeadingPairs>
    <vt:vector size="8" baseType="variant">
      <vt:variant>
        <vt:lpstr>Fonts Used</vt:lpstr>
      </vt:variant>
      <vt:variant>
        <vt:i4>14</vt:i4>
      </vt:variant>
      <vt:variant>
        <vt:lpstr>Theme</vt:lpstr>
      </vt:variant>
      <vt:variant>
        <vt:i4>5</vt:i4>
      </vt:variant>
      <vt:variant>
        <vt:lpstr>Embedded OLE Servers</vt:lpstr>
      </vt:variant>
      <vt:variant>
        <vt:i4>1</vt:i4>
      </vt:variant>
      <vt:variant>
        <vt:lpstr>Slide Titles</vt:lpstr>
      </vt:variant>
      <vt:variant>
        <vt:i4>42</vt:i4>
      </vt:variant>
    </vt:vector>
  </HeadingPairs>
  <TitlesOfParts>
    <vt:vector size="62" baseType="lpstr">
      <vt:lpstr>ＭＳ Ｐゴシック</vt:lpstr>
      <vt:lpstr>NSimSun</vt:lpstr>
      <vt:lpstr>Arial</vt:lpstr>
      <vt:lpstr>Arial Black</vt:lpstr>
      <vt:lpstr>Calibri</vt:lpstr>
      <vt:lpstr>Cambria Math</vt:lpstr>
      <vt:lpstr>Comic Sans MS</vt:lpstr>
      <vt:lpstr>MathJax_Main</vt:lpstr>
      <vt:lpstr>MathJax_Math-italic</vt:lpstr>
      <vt:lpstr>MJXc-TeX-main-R</vt:lpstr>
      <vt:lpstr>MJXc-TeX-math-I</vt:lpstr>
      <vt:lpstr>Nunito</vt:lpstr>
      <vt:lpstr>Symbol</vt:lpstr>
      <vt:lpstr>Times New Roman</vt:lpstr>
      <vt:lpstr>08software</vt:lpstr>
      <vt:lpstr>Custom Design</vt:lpstr>
      <vt:lpstr>1_Custom Design</vt:lpstr>
      <vt:lpstr>1_Default Design</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Restricted Permutations and Combinations</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Properties of Binomial Coefficients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Tushar</dc:creator>
  <cp:lastModifiedBy>Jay Narayan Jha</cp:lastModifiedBy>
  <cp:revision>248</cp:revision>
  <dcterms:created xsi:type="dcterms:W3CDTF">2012-07-07T01:16:48Z</dcterms:created>
  <dcterms:modified xsi:type="dcterms:W3CDTF">2023-07-30T15:22:21Z</dcterms:modified>
</cp:coreProperties>
</file>